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4" r:id="rId3"/>
    <p:sldMasterId id="2147483696" r:id="rId4"/>
    <p:sldMasterId id="2147483708" r:id="rId5"/>
  </p:sldMasterIdLst>
  <p:notesMasterIdLst>
    <p:notesMasterId r:id="rId23"/>
  </p:notesMasterIdLst>
  <p:sldIdLst>
    <p:sldId id="261" r:id="rId6"/>
    <p:sldId id="266" r:id="rId7"/>
    <p:sldId id="267" r:id="rId8"/>
    <p:sldId id="271" r:id="rId9"/>
    <p:sldId id="286" r:id="rId10"/>
    <p:sldId id="274" r:id="rId11"/>
    <p:sldId id="273" r:id="rId12"/>
    <p:sldId id="277" r:id="rId13"/>
    <p:sldId id="283" r:id="rId14"/>
    <p:sldId id="282" r:id="rId15"/>
    <p:sldId id="276" r:id="rId16"/>
    <p:sldId id="279" r:id="rId17"/>
    <p:sldId id="280" r:id="rId18"/>
    <p:sldId id="281" r:id="rId19"/>
    <p:sldId id="284" r:id="rId20"/>
    <p:sldId id="285" r:id="rId21"/>
    <p:sldId id="269" r:id="rId2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CCFF99"/>
    <a:srgbClr val="B5EDAD"/>
    <a:srgbClr val="CCFF66"/>
    <a:srgbClr val="99FF66"/>
    <a:srgbClr val="CCFFCC"/>
    <a:srgbClr val="FFFFCC"/>
    <a:srgbClr val="EE3650"/>
    <a:srgbClr val="640028"/>
    <a:srgbClr val="D00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A8D28-8141-4CF8-A472-92F987BA98A8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5A950-6D7E-4E9A-8F9A-A0CA33019C0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732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55A950-6D7E-4E9A-8F9A-A0CA33019C0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55A950-6D7E-4E9A-8F9A-A0CA33019C0F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530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256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532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147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406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451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1566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193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692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6859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3723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5273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0235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4381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2491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8559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0059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635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314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7904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29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0382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15205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542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3467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0350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8078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1771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3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78532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3282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5828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18909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3357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3833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71179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9870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07343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21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0498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14909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6894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3946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119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847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EAE86-DAB0-4855-8F25-B5CCC4B64ACF}" type="datetimeFigureOut">
              <a:rPr lang="ko-KR" altLang="en-US" smtClean="0"/>
              <a:pPr/>
              <a:t>2019-07-05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22D2-C773-4787-8D85-E0985F0BBB3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24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6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27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EAE86-DAB0-4855-8F25-B5CCC4B64AC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722D2-C773-4787-8D85-E0985F0BBB3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80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13" Type="http://schemas.openxmlformats.org/officeDocument/2006/relationships/image" Target="../media/image42.png"/><Relationship Id="rId3" Type="http://schemas.openxmlformats.org/officeDocument/2006/relationships/image" Target="../media/image3.png"/><Relationship Id="rId7" Type="http://schemas.openxmlformats.org/officeDocument/2006/relationships/image" Target="../media/image36.png"/><Relationship Id="rId12" Type="http://schemas.openxmlformats.org/officeDocument/2006/relationships/image" Target="../media/image41.png"/><Relationship Id="rId2" Type="http://schemas.openxmlformats.org/officeDocument/2006/relationships/image" Target="../media/image1.png"/><Relationship Id="rId16" Type="http://schemas.openxmlformats.org/officeDocument/2006/relationships/image" Target="../media/image45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35.png"/><Relationship Id="rId11" Type="http://schemas.openxmlformats.org/officeDocument/2006/relationships/image" Target="../media/image40.png"/><Relationship Id="rId5" Type="http://schemas.openxmlformats.org/officeDocument/2006/relationships/image" Target="../media/image34.png"/><Relationship Id="rId15" Type="http://schemas.openxmlformats.org/officeDocument/2006/relationships/image" Target="../media/image44.png"/><Relationship Id="rId10" Type="http://schemas.openxmlformats.org/officeDocument/2006/relationships/image" Target="../media/image39.png"/><Relationship Id="rId4" Type="http://schemas.openxmlformats.org/officeDocument/2006/relationships/image" Target="../media/image7.png"/><Relationship Id="rId9" Type="http://schemas.openxmlformats.org/officeDocument/2006/relationships/image" Target="../media/image38.png"/><Relationship Id="rId14" Type="http://schemas.openxmlformats.org/officeDocument/2006/relationships/image" Target="../media/image4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55.png"/><Relationship Id="rId3" Type="http://schemas.openxmlformats.org/officeDocument/2006/relationships/image" Target="../media/image47.png"/><Relationship Id="rId7" Type="http://schemas.openxmlformats.org/officeDocument/2006/relationships/image" Target="../media/image3.png"/><Relationship Id="rId12" Type="http://schemas.openxmlformats.org/officeDocument/2006/relationships/image" Target="../media/image54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50.png"/><Relationship Id="rId11" Type="http://schemas.openxmlformats.org/officeDocument/2006/relationships/image" Target="../media/image53.png"/><Relationship Id="rId5" Type="http://schemas.openxmlformats.org/officeDocument/2006/relationships/image" Target="../media/image49.png"/><Relationship Id="rId15" Type="http://schemas.openxmlformats.org/officeDocument/2006/relationships/image" Target="../media/image57.png"/><Relationship Id="rId10" Type="http://schemas.openxmlformats.org/officeDocument/2006/relationships/image" Target="../media/image52.png"/><Relationship Id="rId4" Type="http://schemas.openxmlformats.org/officeDocument/2006/relationships/image" Target="../media/image48.png"/><Relationship Id="rId9" Type="http://schemas.openxmlformats.org/officeDocument/2006/relationships/image" Target="../media/image51.png"/><Relationship Id="rId14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5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3" Type="http://schemas.openxmlformats.org/officeDocument/2006/relationships/image" Target="../media/image3.png"/><Relationship Id="rId7" Type="http://schemas.openxmlformats.org/officeDocument/2006/relationships/image" Target="../media/image6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0.png"/><Relationship Id="rId5" Type="http://schemas.openxmlformats.org/officeDocument/2006/relationships/image" Target="../media/image59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7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4287" y="486100"/>
            <a:ext cx="9186863" cy="6386189"/>
          </a:xfrm>
          <a:prstGeom prst="rect">
            <a:avLst/>
          </a:prstGeom>
        </p:spPr>
      </p:pic>
      <p:pic>
        <p:nvPicPr>
          <p:cNvPr id="63" name="그림 62" descr="나무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305002" y="1957221"/>
            <a:ext cx="2694209" cy="4900779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2152304" y="3399288"/>
            <a:ext cx="49685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 err="1" smtClean="0">
                <a:solidFill>
                  <a:srgbClr val="3B4E22"/>
                </a:solidFill>
                <a:latin typeface="+mj-ea"/>
                <a:ea typeface="+mj-ea"/>
                <a:cs typeface="Narkisim" pitchFamily="34" charset="-79"/>
              </a:rPr>
              <a:t>빅데이터를</a:t>
            </a:r>
            <a:endParaRPr lang="en-US" altLang="ko-KR" sz="2500" b="1" dirty="0">
              <a:solidFill>
                <a:srgbClr val="3B4E22"/>
              </a:solidFill>
              <a:latin typeface="+mj-ea"/>
              <a:ea typeface="+mj-ea"/>
              <a:cs typeface="Narkisim" pitchFamily="34" charset="-79"/>
            </a:endParaRPr>
          </a:p>
          <a:p>
            <a:pPr algn="ctr"/>
            <a:r>
              <a:rPr lang="ko-KR" altLang="en-US" sz="2500" b="1" dirty="0" smtClean="0">
                <a:solidFill>
                  <a:srgbClr val="3B4E22"/>
                </a:solidFill>
                <a:latin typeface="+mj-ea"/>
                <a:ea typeface="+mj-ea"/>
                <a:cs typeface="Narkisim" pitchFamily="34" charset="-79"/>
              </a:rPr>
              <a:t>활용한</a:t>
            </a:r>
            <a:endParaRPr lang="en-US" altLang="ko-KR" sz="2500" b="1" dirty="0" smtClean="0">
              <a:solidFill>
                <a:srgbClr val="3B4E22"/>
              </a:solidFill>
              <a:latin typeface="+mj-ea"/>
              <a:ea typeface="+mj-ea"/>
              <a:cs typeface="Narkisim" pitchFamily="34" charset="-79"/>
            </a:endParaRPr>
          </a:p>
          <a:p>
            <a:pPr algn="ctr"/>
            <a:r>
              <a:rPr lang="ko-KR" altLang="en-US" sz="2500" b="1" dirty="0" err="1" smtClean="0">
                <a:solidFill>
                  <a:srgbClr val="3B4E22"/>
                </a:solidFill>
                <a:latin typeface="+mj-ea"/>
                <a:ea typeface="+mj-ea"/>
                <a:cs typeface="Narkisim" pitchFamily="34" charset="-79"/>
              </a:rPr>
              <a:t>그늘목</a:t>
            </a:r>
            <a:r>
              <a:rPr lang="ko-KR" altLang="en-US" sz="2500" b="1" dirty="0" smtClean="0">
                <a:solidFill>
                  <a:srgbClr val="3B4E22"/>
                </a:solidFill>
                <a:latin typeface="+mj-ea"/>
                <a:ea typeface="+mj-ea"/>
                <a:cs typeface="Narkisim" pitchFamily="34" charset="-79"/>
              </a:rPr>
              <a:t> 쉼터</a:t>
            </a:r>
            <a:endParaRPr lang="en-US" altLang="ko-KR" sz="2500" b="1" dirty="0" smtClean="0">
              <a:solidFill>
                <a:srgbClr val="3B4E22"/>
              </a:solidFill>
              <a:latin typeface="+mj-ea"/>
              <a:ea typeface="+mj-ea"/>
              <a:cs typeface="Narkisim" pitchFamily="34" charset="-79"/>
            </a:endParaRPr>
          </a:p>
          <a:p>
            <a:pPr algn="ctr"/>
            <a:r>
              <a:rPr lang="ko-KR" altLang="en-US" sz="2500" b="1" dirty="0" smtClean="0">
                <a:solidFill>
                  <a:srgbClr val="3B4E22"/>
                </a:solidFill>
                <a:latin typeface="+mj-ea"/>
                <a:ea typeface="+mj-ea"/>
                <a:cs typeface="Narkisim" pitchFamily="34" charset="-79"/>
              </a:rPr>
              <a:t>최적 입지 선정</a:t>
            </a:r>
            <a:endParaRPr lang="ko-KR" altLang="en-US" sz="2500" b="1" dirty="0">
              <a:solidFill>
                <a:srgbClr val="3B4E22"/>
              </a:solidFill>
              <a:latin typeface="+mj-ea"/>
              <a:ea typeface="+mj-ea"/>
              <a:cs typeface="Narkisim" pitchFamily="34" charset="-79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4225167" y="2420888"/>
            <a:ext cx="90281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 smtClean="0">
                <a:latin typeface="+mn-ea"/>
              </a:rPr>
              <a:t>서울시</a:t>
            </a:r>
            <a:endParaRPr lang="en-US" altLang="ko-KR" sz="1400" b="1" dirty="0" smtClean="0">
              <a:latin typeface="+mn-ea"/>
            </a:endParaRPr>
          </a:p>
          <a:p>
            <a:pPr algn="ctr"/>
            <a:r>
              <a:rPr lang="ko-KR" altLang="en-US" sz="1400" b="1" dirty="0" err="1" smtClean="0">
                <a:latin typeface="+mn-ea"/>
              </a:rPr>
              <a:t>빅데이터</a:t>
            </a:r>
            <a:endParaRPr lang="en-US" altLang="ko-KR" sz="1400" b="1" dirty="0" smtClean="0">
              <a:latin typeface="+mn-ea"/>
            </a:endParaRPr>
          </a:p>
          <a:p>
            <a:pPr algn="ctr"/>
            <a:r>
              <a:rPr lang="ko-KR" altLang="en-US" sz="1400" b="1" dirty="0" smtClean="0">
                <a:latin typeface="+mn-ea"/>
              </a:rPr>
              <a:t>공모</a:t>
            </a:r>
            <a:r>
              <a:rPr lang="ko-KR" altLang="en-US" sz="1400" b="1" dirty="0">
                <a:latin typeface="+mn-ea"/>
              </a:rPr>
              <a:t>전</a:t>
            </a:r>
            <a:endParaRPr lang="en-US" altLang="ko-KR" sz="1400" b="1" dirty="0" smtClean="0">
              <a:latin typeface="+mn-ea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4222611" y="5344641"/>
            <a:ext cx="8931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 err="1" smtClean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가즈아</a:t>
            </a:r>
            <a:r>
              <a:rPr lang="ko-KR" altLang="en-US" sz="1200" b="1" dirty="0" smtClean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 팀</a:t>
            </a:r>
            <a:endParaRPr lang="en-US" altLang="ko-KR" sz="1200" b="1" dirty="0" smtClean="0">
              <a:solidFill>
                <a:srgbClr val="3B4E22"/>
              </a:solidFill>
              <a:latin typeface="Simplified Arabic Fixed" pitchFamily="49" charset="-78"/>
              <a:cs typeface="Simplified Arabic Fixed" pitchFamily="49" charset="-78"/>
            </a:endParaRPr>
          </a:p>
          <a:p>
            <a:pPr algn="ctr"/>
            <a:r>
              <a:rPr lang="ko-KR" altLang="en-US" sz="1200" dirty="0" smtClean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김수년</a:t>
            </a:r>
            <a:endParaRPr lang="en-US" altLang="ko-KR" sz="1200" dirty="0" smtClean="0">
              <a:solidFill>
                <a:srgbClr val="3B4E22"/>
              </a:solidFill>
              <a:latin typeface="Simplified Arabic Fixed" pitchFamily="49" charset="-78"/>
              <a:cs typeface="Simplified Arabic Fixed" pitchFamily="49" charset="-78"/>
            </a:endParaRPr>
          </a:p>
          <a:p>
            <a:pPr algn="ctr"/>
            <a:r>
              <a:rPr lang="ko-KR" altLang="en-US" sz="1200" dirty="0" smtClean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오상호</a:t>
            </a:r>
            <a:endParaRPr lang="en-US" altLang="ko-KR" sz="1200" dirty="0" smtClean="0">
              <a:solidFill>
                <a:srgbClr val="3B4E22"/>
              </a:solidFill>
              <a:latin typeface="Simplified Arabic Fixed" pitchFamily="49" charset="-78"/>
              <a:cs typeface="Simplified Arabic Fixed" pitchFamily="49" charset="-78"/>
            </a:endParaRPr>
          </a:p>
          <a:p>
            <a:pPr algn="ctr"/>
            <a:r>
              <a:rPr lang="ko-KR" altLang="en-US" sz="1200" dirty="0" smtClean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이</a:t>
            </a:r>
            <a:r>
              <a:rPr lang="ko-KR" altLang="en-US" sz="1200" dirty="0">
                <a:solidFill>
                  <a:srgbClr val="3B4E22"/>
                </a:solidFill>
                <a:latin typeface="Simplified Arabic Fixed" pitchFamily="49" charset="-78"/>
                <a:cs typeface="Simplified Arabic Fixed" pitchFamily="49" charset="-78"/>
              </a:rPr>
              <a:t>인</a:t>
            </a:r>
            <a:endParaRPr lang="en-US" altLang="ko-KR" sz="1200" dirty="0" smtClean="0">
              <a:solidFill>
                <a:srgbClr val="3B4E22"/>
              </a:solidFill>
              <a:latin typeface="Simplified Arabic Fixed" pitchFamily="49" charset="-78"/>
              <a:cs typeface="Simplified Arabic Fixed" pitchFamily="49" charset="-78"/>
            </a:endParaRPr>
          </a:p>
        </p:txBody>
      </p:sp>
      <p:cxnSp>
        <p:nvCxnSpPr>
          <p:cNvPr id="66" name="직선 연결선 65"/>
          <p:cNvCxnSpPr/>
          <p:nvPr/>
        </p:nvCxnSpPr>
        <p:spPr>
          <a:xfrm>
            <a:off x="3693616" y="5286352"/>
            <a:ext cx="2016224" cy="0"/>
          </a:xfrm>
          <a:prstGeom prst="line">
            <a:avLst/>
          </a:prstGeom>
          <a:ln w="22225">
            <a:solidFill>
              <a:srgbClr val="3B4E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3722192" y="3256976"/>
            <a:ext cx="1800200" cy="0"/>
          </a:xfrm>
          <a:prstGeom prst="line">
            <a:avLst/>
          </a:prstGeom>
          <a:ln w="22225">
            <a:solidFill>
              <a:srgbClr val="3B4E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2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설명 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(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순위</a:t>
            </a:r>
            <a:r>
              <a:rPr lang="en-US" altLang="ko-KR" sz="1600" b="1" dirty="0" smtClean="0">
                <a:solidFill>
                  <a:prstClr val="black"/>
                </a:solidFill>
              </a:rPr>
              <a:t>(</a:t>
            </a:r>
            <a:r>
              <a:rPr lang="ko-KR" altLang="en-US" sz="1600" b="1" dirty="0" smtClean="0">
                <a:solidFill>
                  <a:prstClr val="black"/>
                </a:solidFill>
              </a:rPr>
              <a:t>온도 </a:t>
            </a:r>
            <a:r>
              <a:rPr lang="en-US" altLang="ko-KR" sz="1600" b="1" dirty="0" smtClean="0">
                <a:solidFill>
                  <a:prstClr val="black"/>
                </a:solidFill>
              </a:rPr>
              <a:t>+ </a:t>
            </a:r>
            <a:r>
              <a:rPr lang="ko-KR" altLang="en-US" sz="1600" b="1" dirty="0" smtClean="0">
                <a:solidFill>
                  <a:prstClr val="black"/>
                </a:solidFill>
              </a:rPr>
              <a:t>생활인구 </a:t>
            </a:r>
            <a:r>
              <a:rPr lang="en-US" altLang="ko-KR" sz="1600" b="1" dirty="0" smtClean="0">
                <a:solidFill>
                  <a:prstClr val="black"/>
                </a:solidFill>
              </a:rPr>
              <a:t>+ </a:t>
            </a:r>
            <a:r>
              <a:rPr lang="ko-KR" altLang="en-US" sz="1600" b="1" dirty="0" smtClean="0">
                <a:solidFill>
                  <a:prstClr val="black"/>
                </a:solidFill>
              </a:rPr>
              <a:t>노인인구</a:t>
            </a:r>
            <a:r>
              <a:rPr lang="en-US" altLang="ko-KR" sz="1600" b="1" dirty="0" smtClean="0">
                <a:solidFill>
                  <a:prstClr val="black"/>
                </a:solidFill>
              </a:rPr>
              <a:t>)</a:t>
            </a:r>
            <a:r>
              <a:rPr lang="ko-KR" altLang="en-US" sz="1600" b="1" dirty="0" smtClean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데이터 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1568" y="5373216"/>
            <a:ext cx="8060160" cy="120032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smtClean="0"/>
              <a:t>환산 점수 </a:t>
            </a:r>
            <a:r>
              <a:rPr lang="en-US" altLang="ko-KR" sz="1200" b="1" dirty="0" smtClean="0"/>
              <a:t>= </a:t>
            </a:r>
            <a:r>
              <a:rPr lang="ko-KR" altLang="en-US" sz="1200" b="1" dirty="0" smtClean="0"/>
              <a:t>구 기온 순위 </a:t>
            </a:r>
            <a:r>
              <a:rPr lang="en-US" altLang="ko-KR" sz="1200" b="1" dirty="0"/>
              <a:t>/ 25(</a:t>
            </a:r>
            <a:r>
              <a:rPr lang="ko-KR" altLang="en-US" sz="1200" b="1" dirty="0"/>
              <a:t>서울시 구의 개수</a:t>
            </a:r>
            <a:r>
              <a:rPr lang="en-US" altLang="ko-KR" sz="1200" b="1" dirty="0"/>
              <a:t>) * </a:t>
            </a:r>
            <a:r>
              <a:rPr lang="en-US" altLang="ko-KR" sz="1200" b="1" dirty="0" smtClean="0"/>
              <a:t>100  + </a:t>
            </a:r>
          </a:p>
          <a:p>
            <a:pPr algn="just">
              <a:lnSpc>
                <a:spcPct val="150000"/>
              </a:lnSpc>
            </a:pPr>
            <a:r>
              <a:rPr lang="en-US" altLang="ko-KR" sz="1200" b="1" dirty="0"/>
              <a:t> </a:t>
            </a:r>
            <a:r>
              <a:rPr lang="en-US" altLang="ko-KR" sz="1200" b="1" dirty="0" smtClean="0"/>
              <a:t>   (</a:t>
            </a:r>
            <a:r>
              <a:rPr lang="ko-KR" altLang="en-US" sz="1200" b="1" dirty="0" smtClean="0"/>
              <a:t>생활인구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수 순위 </a:t>
            </a:r>
            <a:r>
              <a:rPr lang="en-US" altLang="ko-KR" sz="1200" b="1" dirty="0" smtClean="0"/>
              <a:t>+ </a:t>
            </a:r>
            <a:r>
              <a:rPr lang="ko-KR" altLang="en-US" sz="1200" b="1" dirty="0" smtClean="0"/>
              <a:t>노인인구 수 순위</a:t>
            </a:r>
            <a:r>
              <a:rPr lang="en-US" altLang="ko-KR" sz="1200" b="1" dirty="0" smtClean="0"/>
              <a:t>)</a:t>
            </a:r>
            <a:r>
              <a:rPr lang="ko-KR" altLang="en-US" sz="1200" b="1" dirty="0" smtClean="0"/>
              <a:t> </a:t>
            </a:r>
            <a:r>
              <a:rPr lang="en-US" altLang="ko-KR" sz="1200" b="1" dirty="0" smtClean="0"/>
              <a:t>/ 424(</a:t>
            </a:r>
            <a:r>
              <a:rPr lang="ko-KR" altLang="en-US" sz="1200" b="1" dirty="0" smtClean="0"/>
              <a:t>행정동의 개수</a:t>
            </a:r>
            <a:r>
              <a:rPr lang="en-US" altLang="ko-KR" sz="1200" b="1" dirty="0" smtClean="0"/>
              <a:t>) * 100</a:t>
            </a:r>
          </a:p>
          <a:p>
            <a:pPr marL="228600" indent="-228600" algn="just">
              <a:lnSpc>
                <a:spcPct val="150000"/>
              </a:lnSpc>
              <a:buAutoNum type="arabicPeriod" startAt="2"/>
            </a:pPr>
            <a:r>
              <a:rPr lang="ko-KR" altLang="en-US" sz="1200" b="1" dirty="0" smtClean="0"/>
              <a:t>구별 환산 점수 </a:t>
            </a:r>
            <a:r>
              <a:rPr lang="en-US" altLang="ko-KR" sz="1200" b="1" dirty="0" smtClean="0"/>
              <a:t>= </a:t>
            </a:r>
            <a:r>
              <a:rPr lang="ko-KR" altLang="en-US" sz="1200" b="1" dirty="0" smtClean="0"/>
              <a:t>환산 점수를 구별로 합계 후 평균</a:t>
            </a:r>
            <a:r>
              <a:rPr lang="en-US" altLang="ko-KR" sz="1200" b="1" dirty="0" smtClean="0"/>
              <a:t> ( </a:t>
            </a:r>
            <a:r>
              <a:rPr lang="ko-KR" altLang="en-US" sz="1200" b="1" dirty="0" smtClean="0"/>
              <a:t>숫자가 낮을수록 우선 순위 ↑</a:t>
            </a:r>
            <a:r>
              <a:rPr lang="en-US" altLang="ko-KR" sz="1200" b="1" dirty="0" smtClean="0"/>
              <a:t>)</a:t>
            </a:r>
            <a:endParaRPr lang="en-US" altLang="ko-KR" sz="1200" b="1" dirty="0"/>
          </a:p>
          <a:p>
            <a:pPr algn="just">
              <a:lnSpc>
                <a:spcPct val="150000"/>
              </a:lnSpc>
            </a:pPr>
            <a:r>
              <a:rPr lang="en-US" altLang="ko-KR" sz="1200" b="1" dirty="0"/>
              <a:t> </a:t>
            </a:r>
            <a:r>
              <a:rPr lang="en-US" altLang="ko-KR" sz="1200" b="1" dirty="0" smtClean="0"/>
              <a:t>    </a:t>
            </a:r>
            <a:r>
              <a:rPr lang="ko-KR" altLang="en-US" sz="1200" b="1" dirty="0" smtClean="0"/>
              <a:t>→ 구별 우선순위 선정으로 효과적인 </a:t>
            </a:r>
            <a:r>
              <a:rPr lang="ko-KR" altLang="en-US" sz="1200" b="1" dirty="0" err="1" smtClean="0"/>
              <a:t>그늘목</a:t>
            </a:r>
            <a:r>
              <a:rPr lang="ko-KR" altLang="en-US" sz="1200" b="1" dirty="0" smtClean="0"/>
              <a:t> 수량 분배 가능</a:t>
            </a:r>
            <a:endParaRPr lang="en-US" altLang="ko-KR" sz="1200" b="1" dirty="0" smtClean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661664"/>
              </p:ext>
            </p:extLst>
          </p:nvPr>
        </p:nvGraphicFramePr>
        <p:xfrm>
          <a:off x="467544" y="1916832"/>
          <a:ext cx="4058583" cy="331236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9949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126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368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5373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7979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8578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 smtClean="0">
                          <a:effectLst/>
                          <a:latin typeface="+mj-ea"/>
                          <a:ea typeface="+mj-ea"/>
                        </a:rPr>
                        <a:t>구명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8186" marR="8186" marT="8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 smtClean="0">
                          <a:effectLst/>
                          <a:latin typeface="+mj-ea"/>
                          <a:ea typeface="+mj-ea"/>
                        </a:rPr>
                        <a:t>동명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8186" marR="8186" marT="8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smtClean="0">
                          <a:effectLst/>
                          <a:latin typeface="+mj-ea"/>
                          <a:ea typeface="+mj-ea"/>
                        </a:rPr>
                        <a:t>생활인구 수</a:t>
                      </a:r>
                      <a:endParaRPr lang="en-US" altLang="ko-KR" sz="1000" b="1" u="none" strike="noStrike" dirty="0" smtClean="0">
                        <a:effectLst/>
                        <a:latin typeface="+mj-ea"/>
                        <a:ea typeface="+mj-ea"/>
                      </a:endParaRPr>
                    </a:p>
                    <a:p>
                      <a:pPr algn="ctr" fontAlgn="ctr"/>
                      <a:r>
                        <a:rPr lang="ko-KR" altLang="en-US" sz="1000" b="1" u="none" strike="noStrike" dirty="0" smtClean="0">
                          <a:effectLst/>
                          <a:latin typeface="+mj-ea"/>
                          <a:ea typeface="+mj-ea"/>
                        </a:rPr>
                        <a:t>순위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8186" marR="8186" marT="8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 smtClean="0">
                          <a:effectLst/>
                          <a:latin typeface="+mj-ea"/>
                          <a:ea typeface="+mj-ea"/>
                        </a:rPr>
                        <a:t>구 기온</a:t>
                      </a:r>
                      <a:r>
                        <a:rPr lang="en-US" altLang="ko-KR" sz="1100" b="1" u="none" strike="noStrike" baseline="0" dirty="0" smtClean="0"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100" b="1" u="none" strike="noStrike" dirty="0" smtClean="0">
                          <a:effectLst/>
                          <a:latin typeface="+mj-ea"/>
                          <a:ea typeface="+mj-ea"/>
                        </a:rPr>
                        <a:t>순위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8186" marR="8186" marT="8186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u="none" strike="noStrike" kern="1200" dirty="0" smtClean="0">
                          <a:solidFill>
                            <a:schemeClr val="lt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노인 인구 수</a:t>
                      </a:r>
                      <a:endParaRPr lang="en-US" altLang="ko-KR" sz="1000" b="1" i="0" u="none" strike="noStrike" kern="1200" dirty="0" smtClean="0">
                        <a:solidFill>
                          <a:schemeClr val="lt1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u="none" strike="noStrike" kern="1200" dirty="0" smtClean="0">
                          <a:solidFill>
                            <a:schemeClr val="lt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순위</a:t>
                      </a:r>
                      <a:endParaRPr lang="en-US" altLang="ko-KR" sz="1000" b="1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8186" marR="8186" marT="8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j-ea"/>
                          <a:ea typeface="+mj-ea"/>
                        </a:rPr>
                        <a:t>환산 점수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8186" marR="8186" marT="8186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951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영등포구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여의동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25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10.37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서초구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양재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30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14.38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서초구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서초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95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28.29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상도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32.51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영등포구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문래동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39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97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36.08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노량진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36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50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36.28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망우본동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94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49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37.73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신내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130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38.67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영등포구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당산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40.32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양천구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신정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106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43.83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1" name="오른쪽 화살표 10"/>
          <p:cNvSpPr/>
          <p:nvPr/>
        </p:nvSpPr>
        <p:spPr>
          <a:xfrm>
            <a:off x="4808592" y="3267044"/>
            <a:ext cx="576064" cy="496140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48478"/>
              </p:ext>
            </p:extLst>
          </p:nvPr>
        </p:nvGraphicFramePr>
        <p:xfrm>
          <a:off x="5724128" y="1916832"/>
          <a:ext cx="2777600" cy="331236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872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9478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8578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 smtClean="0">
                          <a:effectLst/>
                          <a:latin typeface="+mn-ea"/>
                          <a:ea typeface="+mn-ea"/>
                        </a:rPr>
                        <a:t>구명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 smtClean="0">
                          <a:effectLst/>
                          <a:latin typeface="+mn-ea"/>
                          <a:ea typeface="+mn-ea"/>
                        </a:rPr>
                        <a:t>구별</a:t>
                      </a:r>
                      <a:r>
                        <a:rPr lang="en-US" altLang="ko-KR" sz="1200" u="none" strike="noStrike" baseline="0" dirty="0" smtClean="0"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u="none" strike="noStrike" baseline="0" dirty="0" smtClean="0">
                          <a:effectLst/>
                          <a:latin typeface="+mn-ea"/>
                          <a:ea typeface="+mn-ea"/>
                        </a:rPr>
                        <a:t>환산 점수</a:t>
                      </a:r>
                      <a:endParaRPr lang="en-US" altLang="ko-KR" sz="1200" b="0" i="0" u="none" strike="noStrike" baseline="0" dirty="0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 smtClean="0">
                          <a:effectLst/>
                          <a:latin typeface="+mn-ea"/>
                          <a:ea typeface="+mn-ea"/>
                        </a:rPr>
                        <a:t>우선 순위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951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서초구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88.6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중랑구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100.2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동작구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101.0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강북구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104.8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영등포구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109.2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강남구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112.3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구로구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123.7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송파구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128.5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동대문구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131.3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830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양천구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132.3</a:t>
                      </a: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  <a:latin typeface="+mn-lt"/>
                          <a:ea typeface="+mn-ea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484784"/>
            <a:ext cx="310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Ⅰ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순위 합계 상위 </a:t>
            </a:r>
            <a:r>
              <a:rPr lang="en-US" altLang="ko-KR" b="1" dirty="0" smtClean="0"/>
              <a:t>10</a:t>
            </a:r>
            <a:r>
              <a:rPr lang="ko-KR" altLang="en-US" b="1" dirty="0" smtClean="0"/>
              <a:t>개 동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543048" y="1484784"/>
            <a:ext cx="310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Ⅱ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순위 합계 상위 </a:t>
            </a:r>
            <a:r>
              <a:rPr lang="en-US" altLang="ko-KR" b="1" dirty="0" smtClean="0"/>
              <a:t>10</a:t>
            </a:r>
            <a:r>
              <a:rPr lang="ko-KR" altLang="en-US" b="1" dirty="0" smtClean="0"/>
              <a:t>개 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8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설명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(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환산 점수 시각화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95180" y="4676333"/>
            <a:ext cx="1771189" cy="276999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b="1" smtClean="0">
                <a:latin typeface="+mn-ea"/>
              </a:rPr>
              <a:t>* </a:t>
            </a:r>
            <a:r>
              <a:rPr lang="ko-KR" altLang="en-US" sz="800" b="1" smtClean="0">
                <a:latin typeface="+mn-ea"/>
              </a:rPr>
              <a:t>수치가 </a:t>
            </a:r>
            <a:r>
              <a:rPr lang="ko-KR" altLang="en-US" sz="800" b="1" dirty="0" smtClean="0">
                <a:latin typeface="+mn-ea"/>
              </a:rPr>
              <a:t>낮을수록 </a:t>
            </a:r>
            <a:r>
              <a:rPr lang="ko-KR" altLang="en-US" sz="800" b="1" dirty="0">
                <a:latin typeface="+mn-ea"/>
              </a:rPr>
              <a:t>우선 순위 ↑ </a:t>
            </a:r>
            <a:endParaRPr lang="en-US" altLang="ko-KR" sz="800" b="1" dirty="0">
              <a:latin typeface="+mn-ea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190" y="1619059"/>
            <a:ext cx="3557148" cy="3057273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32"/>
          <a:stretch/>
        </p:blipFill>
        <p:spPr bwMode="auto">
          <a:xfrm>
            <a:off x="475634" y="1619155"/>
            <a:ext cx="4240382" cy="3057178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67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2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840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solidFill>
                  <a:prstClr val="black"/>
                </a:solidFill>
              </a:rPr>
              <a:t>     데이터 설명</a:t>
            </a:r>
            <a:r>
              <a:rPr lang="en-US" altLang="ko-KR" sz="2000" b="1" smtClean="0">
                <a:solidFill>
                  <a:prstClr val="black"/>
                </a:solidFill>
              </a:rPr>
              <a:t>(</a:t>
            </a:r>
            <a:r>
              <a:rPr lang="ko-KR" altLang="en-US" sz="2000" b="1" smtClean="0">
                <a:solidFill>
                  <a:prstClr val="black"/>
                </a:solidFill>
              </a:rPr>
              <a:t>위치 데이터 시각화</a:t>
            </a:r>
            <a:r>
              <a:rPr lang="en-US" altLang="ko-KR" sz="2000" b="1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00" y="1618820"/>
            <a:ext cx="4985043" cy="3312368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211960" y="4941168"/>
            <a:ext cx="15159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&lt; </a:t>
            </a:r>
            <a:r>
              <a:rPr lang="ko-KR" altLang="en-US" sz="1000" dirty="0" smtClean="0"/>
              <a:t>축척  </a:t>
            </a:r>
            <a:r>
              <a:rPr lang="en-US" altLang="ko-KR" sz="1000" dirty="0" smtClean="0"/>
              <a:t>1:100,000 &gt;</a:t>
            </a:r>
            <a:endParaRPr lang="ko-KR" alt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454800" y="5423329"/>
            <a:ext cx="8423170" cy="646331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smtClean="0">
                <a:latin typeface="+mn-ea"/>
              </a:rPr>
              <a:t>중구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종로구 시설물</a:t>
            </a:r>
            <a:r>
              <a:rPr lang="en-US" altLang="ko-KR" sz="1200" b="1" dirty="0" smtClean="0">
                <a:latin typeface="+mn-ea"/>
              </a:rPr>
              <a:t>(</a:t>
            </a:r>
            <a:r>
              <a:rPr lang="ko-KR" altLang="en-US" sz="1200" b="1" dirty="0" smtClean="0">
                <a:latin typeface="+mn-ea"/>
              </a:rPr>
              <a:t>횡단보도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버스정류장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err="1" smtClean="0">
                <a:latin typeface="+mn-ea"/>
              </a:rPr>
              <a:t>집객시설</a:t>
            </a:r>
            <a:r>
              <a:rPr lang="en-US" altLang="ko-KR" sz="1200" b="1" dirty="0" smtClean="0">
                <a:latin typeface="+mn-ea"/>
              </a:rPr>
              <a:t>) </a:t>
            </a:r>
            <a:r>
              <a:rPr lang="ko-KR" altLang="en-US" sz="1200" b="1" dirty="0" smtClean="0">
                <a:latin typeface="+mn-ea"/>
              </a:rPr>
              <a:t>수에 비해 밀집도 높은 지역 有</a:t>
            </a:r>
            <a:endParaRPr lang="en-US" altLang="ko-KR" sz="1200" b="1" dirty="0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smtClean="0">
                <a:latin typeface="+mn-ea"/>
              </a:rPr>
              <a:t>강남구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서초구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성북구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영등포구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마포구 시설물은 넓은 지역에 분산됨</a:t>
            </a:r>
            <a:endParaRPr lang="en-US" altLang="ko-KR" sz="1200" b="1" dirty="0" smtClean="0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91137" y="4941168"/>
            <a:ext cx="3312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&lt;</a:t>
            </a:r>
            <a:r>
              <a:rPr lang="ko-KR" altLang="en-US" sz="1200" dirty="0" smtClean="0"/>
              <a:t>시설물 밀집</a:t>
            </a:r>
            <a:r>
              <a:rPr lang="ko-KR" altLang="en-US" sz="1200" dirty="0"/>
              <a:t>도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히트맵</a:t>
            </a:r>
            <a:r>
              <a:rPr lang="en-US" altLang="ko-KR" sz="1200" dirty="0" smtClean="0"/>
              <a:t>&gt;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5565602" y="4941168"/>
            <a:ext cx="3312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mtClean="0"/>
              <a:t>&lt;</a:t>
            </a:r>
            <a:r>
              <a:rPr lang="ko-KR" altLang="en-US" sz="1200" smtClean="0"/>
              <a:t>시설물 개수 그래프</a:t>
            </a:r>
            <a:r>
              <a:rPr lang="en-US" altLang="ko-KR" sz="1200" smtClean="0"/>
              <a:t>&gt;</a:t>
            </a:r>
            <a:endParaRPr lang="ko-KR" altLang="en-US" sz="120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384" y="1618820"/>
            <a:ext cx="3296057" cy="3312368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4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3.</a:t>
            </a: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분석결과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종합 및 분석 결과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grpSp>
        <p:nvGrpSpPr>
          <p:cNvPr id="28" name="그룹 27"/>
          <p:cNvGrpSpPr/>
          <p:nvPr/>
        </p:nvGrpSpPr>
        <p:grpSpPr>
          <a:xfrm>
            <a:off x="542284" y="1480772"/>
            <a:ext cx="4514484" cy="3724339"/>
            <a:chOff x="280627" y="548680"/>
            <a:chExt cx="6109951" cy="5040560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627" y="548680"/>
              <a:ext cx="6109951" cy="50405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0" name="타원 29"/>
            <p:cNvSpPr/>
            <p:nvPr/>
          </p:nvSpPr>
          <p:spPr>
            <a:xfrm>
              <a:off x="2555776" y="1853789"/>
              <a:ext cx="360040" cy="36004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2042755" y="2006189"/>
              <a:ext cx="360040" cy="36004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611560" y="2366810"/>
              <a:ext cx="360040" cy="36004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1142511" y="2627659"/>
              <a:ext cx="360040" cy="36004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542284" y="4149080"/>
            <a:ext cx="1959193" cy="1205193"/>
            <a:chOff x="325740" y="4213411"/>
            <a:chExt cx="2230036" cy="1311496"/>
          </a:xfrm>
        </p:grpSpPr>
        <p:sp>
          <p:nvSpPr>
            <p:cNvPr id="35" name="직사각형 34"/>
            <p:cNvSpPr/>
            <p:nvPr/>
          </p:nvSpPr>
          <p:spPr>
            <a:xfrm>
              <a:off x="325740" y="4213411"/>
              <a:ext cx="2203141" cy="131149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/>
            <p:cNvSpPr/>
            <p:nvPr/>
          </p:nvSpPr>
          <p:spPr>
            <a:xfrm>
              <a:off x="377606" y="4272046"/>
              <a:ext cx="216024" cy="216024"/>
            </a:xfrm>
            <a:prstGeom prst="ellipse">
              <a:avLst/>
            </a:prstGeom>
            <a:solidFill>
              <a:srgbClr val="67000D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/>
            <p:cNvSpPr/>
            <p:nvPr/>
          </p:nvSpPr>
          <p:spPr>
            <a:xfrm>
              <a:off x="377606" y="4507355"/>
              <a:ext cx="216024" cy="216024"/>
            </a:xfrm>
            <a:prstGeom prst="ellipse">
              <a:avLst/>
            </a:prstGeom>
            <a:solidFill>
              <a:srgbClr val="CB181D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/>
            <p:cNvSpPr/>
            <p:nvPr/>
          </p:nvSpPr>
          <p:spPr>
            <a:xfrm>
              <a:off x="377606" y="4742664"/>
              <a:ext cx="216024" cy="216024"/>
            </a:xfrm>
            <a:prstGeom prst="ellipse">
              <a:avLst/>
            </a:prstGeom>
            <a:solidFill>
              <a:srgbClr val="FC6A4A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/>
            <p:cNvSpPr/>
            <p:nvPr/>
          </p:nvSpPr>
          <p:spPr>
            <a:xfrm>
              <a:off x="377606" y="4998704"/>
              <a:ext cx="216024" cy="216024"/>
            </a:xfrm>
            <a:prstGeom prst="ellipse">
              <a:avLst/>
            </a:prstGeom>
            <a:solidFill>
              <a:srgbClr val="FCBBA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/>
            <p:cNvSpPr/>
            <p:nvPr/>
          </p:nvSpPr>
          <p:spPr>
            <a:xfrm>
              <a:off x="377606" y="5230407"/>
              <a:ext cx="216024" cy="21602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75556" y="4265913"/>
              <a:ext cx="190821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 smtClean="0">
                  <a:latin typeface="+mj-ea"/>
                  <a:ea typeface="+mj-ea"/>
                </a:rPr>
                <a:t>시설물 밀집도 </a:t>
              </a:r>
              <a:r>
                <a:rPr lang="en-US" altLang="ko-KR" sz="800" b="1" dirty="0" smtClean="0">
                  <a:latin typeface="+mj-ea"/>
                  <a:ea typeface="+mj-ea"/>
                </a:rPr>
                <a:t>(</a:t>
              </a:r>
              <a:r>
                <a:rPr lang="ko-KR" altLang="en-US" sz="800" b="1" dirty="0" smtClean="0">
                  <a:latin typeface="+mj-ea"/>
                  <a:ea typeface="+mj-ea"/>
                </a:rPr>
                <a:t>상위</a:t>
              </a:r>
              <a:r>
                <a:rPr lang="en-US" altLang="ko-KR" sz="800" b="1" dirty="0" smtClean="0">
                  <a:latin typeface="+mj-ea"/>
                  <a:ea typeface="+mj-ea"/>
                </a:rPr>
                <a:t>: 0~20%)</a:t>
              </a:r>
              <a:endParaRPr lang="ko-KR" altLang="en-US" sz="800" b="1" dirty="0">
                <a:latin typeface="+mj-ea"/>
                <a:ea typeface="+mj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75556" y="4501222"/>
              <a:ext cx="190821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 smtClean="0">
                  <a:latin typeface="+mj-ea"/>
                  <a:ea typeface="+mj-ea"/>
                </a:rPr>
                <a:t>시설물 밀집도 </a:t>
              </a:r>
              <a:r>
                <a:rPr lang="en-US" altLang="ko-KR" sz="800" b="1" dirty="0" smtClean="0">
                  <a:latin typeface="+mj-ea"/>
                  <a:ea typeface="+mj-ea"/>
                </a:rPr>
                <a:t>(</a:t>
              </a:r>
              <a:r>
                <a:rPr lang="ko-KR" altLang="en-US" sz="800" b="1" dirty="0" smtClean="0">
                  <a:latin typeface="+mj-ea"/>
                  <a:ea typeface="+mj-ea"/>
                </a:rPr>
                <a:t>상위</a:t>
              </a:r>
              <a:r>
                <a:rPr lang="en-US" altLang="ko-KR" sz="800" b="1" dirty="0" smtClean="0">
                  <a:latin typeface="+mj-ea"/>
                  <a:ea typeface="+mj-ea"/>
                </a:rPr>
                <a:t>: 20~40%)</a:t>
              </a:r>
              <a:endParaRPr lang="ko-KR" altLang="en-US" sz="800" b="1" dirty="0">
                <a:latin typeface="+mj-ea"/>
                <a:ea typeface="+mj-e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75556" y="4736531"/>
              <a:ext cx="19082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 smtClean="0">
                  <a:latin typeface="+mj-ea"/>
                  <a:ea typeface="+mj-ea"/>
                </a:rPr>
                <a:t>시설물 밀집도 </a:t>
              </a:r>
              <a:r>
                <a:rPr lang="en-US" altLang="ko-KR" sz="800" b="1" dirty="0" smtClean="0">
                  <a:latin typeface="+mj-ea"/>
                  <a:ea typeface="+mj-ea"/>
                </a:rPr>
                <a:t>(</a:t>
              </a:r>
              <a:r>
                <a:rPr lang="ko-KR" altLang="en-US" sz="800" b="1" dirty="0" smtClean="0">
                  <a:latin typeface="+mj-ea"/>
                  <a:ea typeface="+mj-ea"/>
                </a:rPr>
                <a:t>상위</a:t>
              </a:r>
              <a:r>
                <a:rPr lang="en-US" altLang="ko-KR" sz="800" b="1" dirty="0" smtClean="0">
                  <a:latin typeface="+mj-ea"/>
                  <a:ea typeface="+mj-ea"/>
                </a:rPr>
                <a:t>: 40~60%)</a:t>
              </a:r>
              <a:endParaRPr lang="ko-KR" altLang="en-US" sz="800" b="1" dirty="0">
                <a:latin typeface="+mj-ea"/>
                <a:ea typeface="+mj-ea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75556" y="4992571"/>
              <a:ext cx="19082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 smtClean="0">
                  <a:latin typeface="+mj-ea"/>
                  <a:ea typeface="+mj-ea"/>
                </a:rPr>
                <a:t>시설물 밀집도 </a:t>
              </a:r>
              <a:r>
                <a:rPr lang="en-US" altLang="ko-KR" sz="800" b="1" dirty="0" smtClean="0">
                  <a:latin typeface="+mj-ea"/>
                  <a:ea typeface="+mj-ea"/>
                </a:rPr>
                <a:t>(</a:t>
              </a:r>
              <a:r>
                <a:rPr lang="ko-KR" altLang="en-US" sz="800" b="1" dirty="0" smtClean="0">
                  <a:latin typeface="+mj-ea"/>
                  <a:ea typeface="+mj-ea"/>
                </a:rPr>
                <a:t>상위</a:t>
              </a:r>
              <a:r>
                <a:rPr lang="en-US" altLang="ko-KR" sz="800" b="1" dirty="0" smtClean="0">
                  <a:latin typeface="+mj-ea"/>
                  <a:ea typeface="+mj-ea"/>
                </a:rPr>
                <a:t>: 60~80%)</a:t>
              </a:r>
              <a:endParaRPr lang="ko-KR" altLang="en-US" sz="800" b="1" dirty="0">
                <a:latin typeface="+mj-ea"/>
                <a:ea typeface="+mj-ea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75556" y="5224272"/>
              <a:ext cx="19802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 smtClean="0">
                  <a:latin typeface="+mj-ea"/>
                  <a:ea typeface="+mj-ea"/>
                </a:rPr>
                <a:t>시설물 밀집도 </a:t>
              </a:r>
              <a:r>
                <a:rPr lang="en-US" altLang="ko-KR" sz="800" b="1" dirty="0" smtClean="0">
                  <a:latin typeface="+mj-ea"/>
                  <a:ea typeface="+mj-ea"/>
                </a:rPr>
                <a:t>(</a:t>
              </a:r>
              <a:r>
                <a:rPr lang="ko-KR" altLang="en-US" sz="800" b="1" dirty="0" smtClean="0">
                  <a:latin typeface="+mj-ea"/>
                  <a:ea typeface="+mj-ea"/>
                </a:rPr>
                <a:t>상위</a:t>
              </a:r>
              <a:r>
                <a:rPr lang="en-US" altLang="ko-KR" sz="800" b="1" dirty="0" smtClean="0">
                  <a:latin typeface="+mj-ea"/>
                  <a:ea typeface="+mj-ea"/>
                </a:rPr>
                <a:t>: 80~100%)</a:t>
              </a:r>
              <a:endParaRPr lang="ko-KR" altLang="en-US" sz="800" b="1" dirty="0">
                <a:latin typeface="+mj-ea"/>
                <a:ea typeface="+mj-ea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30027" y="1562756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1.</a:t>
            </a:r>
            <a:endParaRPr lang="ko-KR" altLang="en-US" b="1" dirty="0"/>
          </a:p>
        </p:txBody>
      </p:sp>
      <p:grpSp>
        <p:nvGrpSpPr>
          <p:cNvPr id="46" name="그룹 45"/>
          <p:cNvGrpSpPr/>
          <p:nvPr/>
        </p:nvGrpSpPr>
        <p:grpSpPr>
          <a:xfrm>
            <a:off x="5067143" y="3549710"/>
            <a:ext cx="1665098" cy="1412987"/>
            <a:chOff x="1599419" y="1563822"/>
            <a:chExt cx="5410200" cy="4591050"/>
          </a:xfrm>
        </p:grpSpPr>
        <p:pic>
          <p:nvPicPr>
            <p:cNvPr id="47" name="Picture 10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9419" y="1563822"/>
              <a:ext cx="5410200" cy="45910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8" name="타원 47"/>
            <p:cNvSpPr/>
            <p:nvPr/>
          </p:nvSpPr>
          <p:spPr>
            <a:xfrm>
              <a:off x="2636749" y="2267907"/>
              <a:ext cx="428246" cy="42298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/>
            <p:cNvSpPr/>
            <p:nvPr/>
          </p:nvSpPr>
          <p:spPr>
            <a:xfrm>
              <a:off x="2775602" y="3150035"/>
              <a:ext cx="428246" cy="42298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/>
            <p:cNvSpPr/>
            <p:nvPr/>
          </p:nvSpPr>
          <p:spPr>
            <a:xfrm>
              <a:off x="4112769" y="3068960"/>
              <a:ext cx="214124" cy="21149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/>
            <p:cNvSpPr/>
            <p:nvPr/>
          </p:nvSpPr>
          <p:spPr>
            <a:xfrm>
              <a:off x="3270693" y="4476615"/>
              <a:ext cx="716278" cy="70747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4788024" y="3301332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2.</a:t>
            </a:r>
            <a:endParaRPr lang="ko-KR" altLang="en-US" b="1" dirty="0"/>
          </a:p>
        </p:txBody>
      </p:sp>
      <p:grpSp>
        <p:nvGrpSpPr>
          <p:cNvPr id="54" name="그룹 53"/>
          <p:cNvGrpSpPr/>
          <p:nvPr/>
        </p:nvGrpSpPr>
        <p:grpSpPr>
          <a:xfrm>
            <a:off x="6721827" y="3653451"/>
            <a:ext cx="2170654" cy="1131862"/>
            <a:chOff x="3252499" y="2740962"/>
            <a:chExt cx="4762789" cy="2483501"/>
          </a:xfrm>
        </p:grpSpPr>
        <p:pic>
          <p:nvPicPr>
            <p:cNvPr id="55" name="Picture 1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2499" y="2740962"/>
              <a:ext cx="4762789" cy="24835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6" name="타원 55"/>
            <p:cNvSpPr/>
            <p:nvPr/>
          </p:nvSpPr>
          <p:spPr>
            <a:xfrm>
              <a:off x="6330503" y="3373647"/>
              <a:ext cx="347659" cy="34338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/>
            <p:cNvSpPr/>
            <p:nvPr/>
          </p:nvSpPr>
          <p:spPr>
            <a:xfrm>
              <a:off x="4472809" y="3742652"/>
              <a:ext cx="432048" cy="42673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/>
            <p:cNvSpPr/>
            <p:nvPr/>
          </p:nvSpPr>
          <p:spPr>
            <a:xfrm>
              <a:off x="5120881" y="3410782"/>
              <a:ext cx="432048" cy="42673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6732240" y="3282596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3.</a:t>
            </a:r>
            <a:endParaRPr lang="ko-KR" alt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707903" y="1480772"/>
            <a:ext cx="5184577" cy="156966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600" b="1" dirty="0" smtClean="0">
                <a:latin typeface="+mj-ea"/>
                <a:ea typeface="+mj-ea"/>
              </a:rPr>
              <a:t>* </a:t>
            </a:r>
            <a:r>
              <a:rPr lang="ko-KR" altLang="en-US" sz="1600" b="1" dirty="0" smtClean="0">
                <a:latin typeface="+mj-ea"/>
                <a:ea typeface="+mj-ea"/>
              </a:rPr>
              <a:t>시설물 밀집도 상위 </a:t>
            </a:r>
            <a:r>
              <a:rPr lang="en-US" altLang="ko-KR" sz="1600" b="1" dirty="0" smtClean="0">
                <a:latin typeface="+mj-ea"/>
                <a:ea typeface="+mj-ea"/>
              </a:rPr>
              <a:t>0~20% </a:t>
            </a:r>
            <a:r>
              <a:rPr lang="ko-KR" altLang="en-US" sz="1600" b="1" dirty="0" smtClean="0">
                <a:latin typeface="+mj-ea"/>
                <a:ea typeface="+mj-ea"/>
              </a:rPr>
              <a:t>지역</a:t>
            </a:r>
            <a:r>
              <a:rPr lang="en-US" altLang="ko-KR" sz="1600" b="1" dirty="0" smtClean="0">
                <a:latin typeface="+mj-ea"/>
                <a:ea typeface="+mj-ea"/>
              </a:rPr>
              <a:t>, </a:t>
            </a:r>
            <a:r>
              <a:rPr lang="ko-KR" altLang="en-US" sz="1600" b="1" dirty="0" smtClean="0">
                <a:latin typeface="+mj-ea"/>
                <a:ea typeface="+mj-ea"/>
              </a:rPr>
              <a:t>최적 입지 선정</a:t>
            </a:r>
            <a:endParaRPr lang="en-US" altLang="ko-KR" sz="1600" b="1" dirty="0" smtClean="0">
              <a:latin typeface="+mj-ea"/>
              <a:ea typeface="+mj-ea"/>
            </a:endParaRP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+mj-ea"/>
                <a:ea typeface="+mj-ea"/>
              </a:rPr>
              <a:t>구별로 분할</a:t>
            </a:r>
            <a:r>
              <a:rPr lang="en-US" altLang="ko-KR" sz="1200" b="1" dirty="0">
                <a:latin typeface="+mj-ea"/>
                <a:ea typeface="+mj-ea"/>
              </a:rPr>
              <a:t> </a:t>
            </a:r>
            <a:r>
              <a:rPr lang="ko-KR" altLang="en-US" sz="1200" b="1" dirty="0" smtClean="0">
                <a:latin typeface="+mj-ea"/>
                <a:ea typeface="+mj-ea"/>
              </a:rPr>
              <a:t>후</a:t>
            </a:r>
            <a:r>
              <a:rPr lang="en-US" altLang="ko-KR" sz="1200" b="1" dirty="0" smtClean="0">
                <a:latin typeface="+mj-ea"/>
                <a:ea typeface="+mj-ea"/>
              </a:rPr>
              <a:t>, 1:30,000</a:t>
            </a:r>
            <a:r>
              <a:rPr lang="ko-KR" altLang="en-US" sz="1200" b="1" dirty="0" smtClean="0">
                <a:latin typeface="+mj-ea"/>
                <a:ea typeface="+mj-ea"/>
              </a:rPr>
              <a:t>으로 확대</a:t>
            </a:r>
            <a:endParaRPr lang="en-US" altLang="ko-KR" sz="1200" b="1" dirty="0" smtClean="0">
              <a:latin typeface="+mj-ea"/>
              <a:ea typeface="+mj-ea"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1200" b="1" dirty="0">
                <a:latin typeface="+mj-ea"/>
                <a:ea typeface="+mj-ea"/>
                <a:sym typeface="Wingdings" pitchFamily="2" charset="2"/>
              </a:rPr>
              <a:t> </a:t>
            </a:r>
            <a:r>
              <a:rPr lang="en-US" altLang="ko-KR" sz="1200" b="1" dirty="0" smtClean="0">
                <a:latin typeface="+mj-ea"/>
                <a:ea typeface="+mj-ea"/>
                <a:sym typeface="Wingdings" pitchFamily="2" charset="2"/>
              </a:rPr>
              <a:t>    </a:t>
            </a:r>
            <a:r>
              <a:rPr lang="ko-KR" altLang="en-US" sz="1200" b="1" dirty="0" smtClean="0">
                <a:latin typeface="+mj-ea"/>
                <a:ea typeface="+mj-ea"/>
              </a:rPr>
              <a:t>자세한 시설물 밀집 지역 나타남</a:t>
            </a:r>
            <a:endParaRPr lang="en-US" altLang="ko-KR" sz="1200" b="1" dirty="0" smtClean="0">
              <a:latin typeface="+mj-ea"/>
              <a:ea typeface="+mj-ea"/>
            </a:endParaRP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smtClean="0">
                <a:latin typeface="+mj-ea"/>
                <a:ea typeface="+mj-ea"/>
              </a:rPr>
              <a:t>시설물 밀집도가 높아 </a:t>
            </a:r>
            <a:r>
              <a:rPr lang="ko-KR" altLang="en-US" sz="1200" b="1" dirty="0" err="1" smtClean="0">
                <a:latin typeface="+mj-ea"/>
                <a:ea typeface="+mj-ea"/>
              </a:rPr>
              <a:t>그늘목</a:t>
            </a:r>
            <a:r>
              <a:rPr lang="ko-KR" altLang="en-US" sz="1200" b="1" dirty="0" smtClean="0">
                <a:latin typeface="+mj-ea"/>
                <a:ea typeface="+mj-ea"/>
              </a:rPr>
              <a:t> </a:t>
            </a:r>
            <a:r>
              <a:rPr lang="ko-KR" altLang="en-US" sz="1200" b="1" dirty="0" err="1" smtClean="0">
                <a:latin typeface="+mj-ea"/>
                <a:ea typeface="+mj-ea"/>
              </a:rPr>
              <a:t>접근성</a:t>
            </a:r>
            <a:r>
              <a:rPr lang="ko-KR" altLang="en-US" sz="1200" b="1" dirty="0" smtClean="0">
                <a:latin typeface="+mj-ea"/>
                <a:ea typeface="+mj-ea"/>
              </a:rPr>
              <a:t> 극대화</a:t>
            </a:r>
            <a:endParaRPr lang="en-US" altLang="ko-KR" sz="1200" b="1" dirty="0" smtClean="0">
              <a:latin typeface="+mj-ea"/>
              <a:ea typeface="+mj-ea"/>
            </a:endParaRP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 err="1" smtClean="0">
                <a:latin typeface="+mj-ea"/>
                <a:ea typeface="+mj-ea"/>
              </a:rPr>
              <a:t>그늘목</a:t>
            </a:r>
            <a:r>
              <a:rPr lang="ko-KR" altLang="en-US" sz="1200" b="1" dirty="0" smtClean="0">
                <a:latin typeface="+mj-ea"/>
                <a:ea typeface="+mj-ea"/>
              </a:rPr>
              <a:t> 이용 시민 증대로 </a:t>
            </a:r>
            <a:r>
              <a:rPr lang="ko-KR" altLang="en-US" sz="1200" b="1" dirty="0" err="1" smtClean="0">
                <a:latin typeface="+mj-ea"/>
                <a:ea typeface="+mj-ea"/>
              </a:rPr>
              <a:t>온열</a:t>
            </a:r>
            <a:r>
              <a:rPr lang="ko-KR" altLang="en-US" sz="1200" b="1" dirty="0" smtClean="0">
                <a:latin typeface="+mj-ea"/>
                <a:ea typeface="+mj-ea"/>
              </a:rPr>
              <a:t> 질환 예방 효과 극대화</a:t>
            </a:r>
            <a:endParaRPr lang="en-US" altLang="ko-KR" sz="1200" b="1" dirty="0" smtClean="0">
              <a:latin typeface="+mj-ea"/>
              <a:ea typeface="+mj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336006" y="1556792"/>
            <a:ext cx="15159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latin typeface="+mj-ea"/>
                <a:ea typeface="+mj-ea"/>
              </a:rPr>
              <a:t>&lt; </a:t>
            </a:r>
            <a:r>
              <a:rPr lang="ko-KR" altLang="en-US" sz="1000" b="1" dirty="0" smtClean="0">
                <a:latin typeface="+mj-ea"/>
                <a:ea typeface="+mj-ea"/>
              </a:rPr>
              <a:t>축척  </a:t>
            </a:r>
            <a:r>
              <a:rPr lang="en-US" altLang="ko-KR" sz="1000" b="1" dirty="0" smtClean="0">
                <a:latin typeface="+mj-ea"/>
                <a:ea typeface="+mj-ea"/>
              </a:rPr>
              <a:t>1:30,000 &gt;</a:t>
            </a:r>
            <a:endParaRPr lang="ko-KR" altLang="en-US" sz="1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7811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3</a:t>
            </a:r>
            <a:r>
              <a:rPr lang="en-US" altLang="ko-KR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</a:t>
            </a:r>
            <a:r>
              <a:rPr lang="ko-KR" altLang="en-US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분석결과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prstClr val="black"/>
                </a:solidFill>
              </a:rPr>
              <a:t> </a:t>
            </a:r>
            <a:r>
              <a:rPr lang="ko-KR" altLang="en-US" sz="2000" b="1" smtClean="0">
                <a:solidFill>
                  <a:prstClr val="black"/>
                </a:solidFill>
              </a:rPr>
              <a:t>    분석 결과 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539552" y="1658666"/>
            <a:ext cx="1380053" cy="1394985"/>
            <a:chOff x="2495355" y="1981725"/>
            <a:chExt cx="1401515" cy="1416679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95355" y="1981725"/>
              <a:ext cx="1401515" cy="14166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1" name="타원 10"/>
            <p:cNvSpPr/>
            <p:nvPr/>
          </p:nvSpPr>
          <p:spPr>
            <a:xfrm>
              <a:off x="3201970" y="2728122"/>
              <a:ext cx="227046" cy="224254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>
              <a:off x="3292266" y="3124738"/>
              <a:ext cx="227046" cy="224254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40012" y="1487500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4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grpSp>
        <p:nvGrpSpPr>
          <p:cNvPr id="14" name="그룹 13"/>
          <p:cNvGrpSpPr/>
          <p:nvPr/>
        </p:nvGrpSpPr>
        <p:grpSpPr>
          <a:xfrm>
            <a:off x="1846675" y="1752336"/>
            <a:ext cx="1474275" cy="1301315"/>
            <a:chOff x="251520" y="548680"/>
            <a:chExt cx="4160514" cy="3672408"/>
          </a:xfrm>
        </p:grpSpPr>
        <p:pic>
          <p:nvPicPr>
            <p:cNvPr id="15" name="Picture 8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548680"/>
              <a:ext cx="4160514" cy="36724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타원 16"/>
            <p:cNvSpPr/>
            <p:nvPr/>
          </p:nvSpPr>
          <p:spPr>
            <a:xfrm>
              <a:off x="1835696" y="2282182"/>
              <a:ext cx="432048" cy="42673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1979712" y="1915062"/>
              <a:ext cx="288032" cy="28449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3032937" y="2190474"/>
              <a:ext cx="288032" cy="28449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1601742" y="3212976"/>
              <a:ext cx="288032" cy="28449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1115616" y="2114638"/>
              <a:ext cx="432048" cy="42673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1475656" y="1415431"/>
              <a:ext cx="216024" cy="21336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260998" y="1722619"/>
            <a:ext cx="1800200" cy="1267078"/>
            <a:chOff x="1979712" y="664749"/>
            <a:chExt cx="5154972" cy="3628347"/>
          </a:xfrm>
        </p:grpSpPr>
        <p:pic>
          <p:nvPicPr>
            <p:cNvPr id="24" name="Picture 9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9712" y="664749"/>
              <a:ext cx="5154972" cy="36283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타원 24"/>
            <p:cNvSpPr/>
            <p:nvPr/>
          </p:nvSpPr>
          <p:spPr>
            <a:xfrm>
              <a:off x="2768550" y="1124744"/>
              <a:ext cx="237492" cy="234573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3185918" y="1070954"/>
              <a:ext cx="336683" cy="3325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/>
            <p:cNvSpPr/>
            <p:nvPr/>
          </p:nvSpPr>
          <p:spPr>
            <a:xfrm>
              <a:off x="3275856" y="1440271"/>
              <a:ext cx="336683" cy="3325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/>
            <p:cNvSpPr/>
            <p:nvPr/>
          </p:nvSpPr>
          <p:spPr>
            <a:xfrm>
              <a:off x="4022831" y="1862754"/>
              <a:ext cx="218712" cy="216024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416205" y="1626260"/>
            <a:ext cx="1557871" cy="1285336"/>
            <a:chOff x="251520" y="2276872"/>
            <a:chExt cx="2884011" cy="2379480"/>
          </a:xfrm>
        </p:grpSpPr>
        <p:pic>
          <p:nvPicPr>
            <p:cNvPr id="30" name="Picture 12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2276872"/>
              <a:ext cx="2884011" cy="23794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1" name="타원 30"/>
            <p:cNvSpPr/>
            <p:nvPr/>
          </p:nvSpPr>
          <p:spPr>
            <a:xfrm>
              <a:off x="1133546" y="2937596"/>
              <a:ext cx="287885" cy="2843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1619672" y="3117760"/>
              <a:ext cx="287885" cy="2843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1619672" y="3576703"/>
              <a:ext cx="287885" cy="2843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2123875" y="3348027"/>
              <a:ext cx="287885" cy="28434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5006829" y="1752336"/>
            <a:ext cx="2420709" cy="1155212"/>
            <a:chOff x="4932039" y="3600819"/>
            <a:chExt cx="3821435" cy="1823669"/>
          </a:xfrm>
        </p:grpSpPr>
        <p:pic>
          <p:nvPicPr>
            <p:cNvPr id="36" name="Picture 17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039" y="3600819"/>
              <a:ext cx="3821435" cy="18236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7" name="타원 36"/>
            <p:cNvSpPr/>
            <p:nvPr/>
          </p:nvSpPr>
          <p:spPr>
            <a:xfrm>
              <a:off x="7758282" y="4221088"/>
              <a:ext cx="318367" cy="31445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/>
            <p:cNvSpPr/>
            <p:nvPr/>
          </p:nvSpPr>
          <p:spPr>
            <a:xfrm>
              <a:off x="7857185" y="4584309"/>
              <a:ext cx="263527" cy="26028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164509" y="3686871"/>
            <a:ext cx="1684313" cy="1249938"/>
            <a:chOff x="4211959" y="3161813"/>
            <a:chExt cx="3074665" cy="2281725"/>
          </a:xfrm>
        </p:grpSpPr>
        <p:pic>
          <p:nvPicPr>
            <p:cNvPr id="40" name="Picture 20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59" y="3161813"/>
              <a:ext cx="3074665" cy="22817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1" name="타원 40"/>
            <p:cNvSpPr/>
            <p:nvPr/>
          </p:nvSpPr>
          <p:spPr>
            <a:xfrm>
              <a:off x="5040654" y="4365104"/>
              <a:ext cx="395442" cy="39057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582035" y="1474000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5.</a:t>
            </a:r>
            <a:endParaRPr lang="ko-KR" altLang="en-US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991307" y="1474000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6.</a:t>
            </a:r>
            <a:endParaRPr lang="ko-KR" altLang="en-US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4795261" y="1487500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7.</a:t>
            </a:r>
            <a:endParaRPr lang="ko-KR" altLang="en-US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327984" y="3474741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9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170274" y="1473810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8.</a:t>
            </a:r>
            <a:endParaRPr lang="ko-KR" altLang="en-US" b="1" dirty="0"/>
          </a:p>
        </p:txBody>
      </p:sp>
      <p:grpSp>
        <p:nvGrpSpPr>
          <p:cNvPr id="98" name="그룹 97"/>
          <p:cNvGrpSpPr/>
          <p:nvPr/>
        </p:nvGrpSpPr>
        <p:grpSpPr>
          <a:xfrm>
            <a:off x="5172096" y="3678372"/>
            <a:ext cx="1998178" cy="1138921"/>
            <a:chOff x="2821585" y="2431299"/>
            <a:chExt cx="6446239" cy="3674225"/>
          </a:xfrm>
        </p:grpSpPr>
        <p:pic>
          <p:nvPicPr>
            <p:cNvPr id="99" name="Picture 1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1585" y="2431299"/>
              <a:ext cx="6446239" cy="36742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0" name="타원 99"/>
            <p:cNvSpPr/>
            <p:nvPr/>
          </p:nvSpPr>
          <p:spPr>
            <a:xfrm>
              <a:off x="7849405" y="5004211"/>
              <a:ext cx="656140" cy="64807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타원 100"/>
            <p:cNvSpPr/>
            <p:nvPr/>
          </p:nvSpPr>
          <p:spPr>
            <a:xfrm>
              <a:off x="6563122" y="4509120"/>
              <a:ext cx="291618" cy="288032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3689026" y="3620821"/>
            <a:ext cx="1529371" cy="1231573"/>
            <a:chOff x="1685925" y="1104900"/>
            <a:chExt cx="5772150" cy="4648200"/>
          </a:xfrm>
        </p:grpSpPr>
        <p:grpSp>
          <p:nvGrpSpPr>
            <p:cNvPr id="103" name="그룹 102"/>
            <p:cNvGrpSpPr/>
            <p:nvPr/>
          </p:nvGrpSpPr>
          <p:grpSpPr>
            <a:xfrm>
              <a:off x="1855120" y="2101747"/>
              <a:ext cx="1699915" cy="1244437"/>
              <a:chOff x="4283968" y="3218356"/>
              <a:chExt cx="3283645" cy="2401394"/>
            </a:xfrm>
          </p:grpSpPr>
          <p:pic>
            <p:nvPicPr>
              <p:cNvPr id="114" name="Picture 13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83968" y="3218356"/>
                <a:ext cx="3283645" cy="24013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15" name="타원 114"/>
              <p:cNvSpPr/>
              <p:nvPr/>
            </p:nvSpPr>
            <p:spPr>
              <a:xfrm>
                <a:off x="6384707" y="4239018"/>
                <a:ext cx="590452" cy="583192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타원 115"/>
              <p:cNvSpPr/>
              <p:nvPr/>
            </p:nvSpPr>
            <p:spPr>
              <a:xfrm>
                <a:off x="5238002" y="5031106"/>
                <a:ext cx="273173" cy="269814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타원 116"/>
              <p:cNvSpPr/>
              <p:nvPr/>
            </p:nvSpPr>
            <p:spPr>
              <a:xfrm>
                <a:off x="5229037" y="4581416"/>
                <a:ext cx="273173" cy="269814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" name="그룹 103"/>
            <p:cNvGrpSpPr/>
            <p:nvPr/>
          </p:nvGrpSpPr>
          <p:grpSpPr>
            <a:xfrm>
              <a:off x="3563888" y="2060848"/>
              <a:ext cx="1398542" cy="1326410"/>
              <a:chOff x="4057532" y="2793054"/>
              <a:chExt cx="3251940" cy="3084217"/>
            </a:xfrm>
          </p:grpSpPr>
          <p:pic>
            <p:nvPicPr>
              <p:cNvPr id="111" name="Picture 14"/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57532" y="2793054"/>
                <a:ext cx="3251940" cy="308421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12" name="타원 111"/>
              <p:cNvSpPr/>
              <p:nvPr/>
            </p:nvSpPr>
            <p:spPr>
              <a:xfrm>
                <a:off x="5716957" y="4372807"/>
                <a:ext cx="492340" cy="486286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타원 112"/>
              <p:cNvSpPr/>
              <p:nvPr/>
            </p:nvSpPr>
            <p:spPr>
              <a:xfrm>
                <a:off x="5869357" y="5174961"/>
                <a:ext cx="536376" cy="529781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05" name="Picture 15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5925" y="1104900"/>
              <a:ext cx="5772150" cy="4648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6" name="타원 105"/>
            <p:cNvSpPr/>
            <p:nvPr/>
          </p:nvSpPr>
          <p:spPr>
            <a:xfrm>
              <a:off x="2977964" y="4149080"/>
              <a:ext cx="801948" cy="79208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/>
            <p:cNvSpPr/>
            <p:nvPr/>
          </p:nvSpPr>
          <p:spPr>
            <a:xfrm>
              <a:off x="5004048" y="3933056"/>
              <a:ext cx="801948" cy="79208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/>
            <p:cNvSpPr/>
            <p:nvPr/>
          </p:nvSpPr>
          <p:spPr>
            <a:xfrm>
              <a:off x="4499992" y="2515074"/>
              <a:ext cx="692580" cy="68406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/>
            <p:cNvSpPr/>
            <p:nvPr/>
          </p:nvSpPr>
          <p:spPr>
            <a:xfrm>
              <a:off x="4067944" y="2240724"/>
              <a:ext cx="484100" cy="47814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/>
            <p:cNvSpPr/>
            <p:nvPr/>
          </p:nvSpPr>
          <p:spPr>
            <a:xfrm>
              <a:off x="3941858" y="2780928"/>
              <a:ext cx="372749" cy="368166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8" name="그룹 117"/>
          <p:cNvGrpSpPr/>
          <p:nvPr/>
        </p:nvGrpSpPr>
        <p:grpSpPr>
          <a:xfrm>
            <a:off x="2003346" y="3678372"/>
            <a:ext cx="1742085" cy="1262796"/>
            <a:chOff x="6821025" y="2033942"/>
            <a:chExt cx="1790474" cy="1297872"/>
          </a:xfrm>
        </p:grpSpPr>
        <p:pic>
          <p:nvPicPr>
            <p:cNvPr id="119" name="Picture 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1025" y="2033942"/>
              <a:ext cx="1790474" cy="12978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0" name="타원 119"/>
            <p:cNvSpPr/>
            <p:nvPr/>
          </p:nvSpPr>
          <p:spPr>
            <a:xfrm>
              <a:off x="7974664" y="2616574"/>
              <a:ext cx="290035" cy="28646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/>
            <p:cNvSpPr/>
            <p:nvPr/>
          </p:nvSpPr>
          <p:spPr>
            <a:xfrm>
              <a:off x="7317448" y="3048375"/>
              <a:ext cx="157393" cy="15545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/>
            <p:cNvSpPr/>
            <p:nvPr/>
          </p:nvSpPr>
          <p:spPr>
            <a:xfrm>
              <a:off x="7290016" y="2780928"/>
              <a:ext cx="157393" cy="15545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3" name="TextBox 122"/>
          <p:cNvSpPr txBox="1"/>
          <p:nvPr/>
        </p:nvSpPr>
        <p:spPr>
          <a:xfrm>
            <a:off x="1899016" y="3474741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10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124" name="TextBox 123"/>
          <p:cNvSpPr txBox="1"/>
          <p:nvPr/>
        </p:nvSpPr>
        <p:spPr>
          <a:xfrm>
            <a:off x="3843243" y="3474741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11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125" name="TextBox 124"/>
          <p:cNvSpPr txBox="1"/>
          <p:nvPr/>
        </p:nvSpPr>
        <p:spPr>
          <a:xfrm>
            <a:off x="5200150" y="3474741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12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grpSp>
        <p:nvGrpSpPr>
          <p:cNvPr id="126" name="그룹 125"/>
          <p:cNvGrpSpPr/>
          <p:nvPr/>
        </p:nvGrpSpPr>
        <p:grpSpPr>
          <a:xfrm>
            <a:off x="7228574" y="3619589"/>
            <a:ext cx="1748214" cy="1235450"/>
            <a:chOff x="5655993" y="3861048"/>
            <a:chExt cx="3496427" cy="2470900"/>
          </a:xfrm>
        </p:grpSpPr>
        <p:pic>
          <p:nvPicPr>
            <p:cNvPr id="127" name="Picture 22"/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5993" y="3861048"/>
              <a:ext cx="3496427" cy="2470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8" name="타원 127"/>
            <p:cNvSpPr/>
            <p:nvPr/>
          </p:nvSpPr>
          <p:spPr>
            <a:xfrm>
              <a:off x="6894474" y="4713185"/>
              <a:ext cx="285572" cy="28206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/>
            <p:cNvSpPr/>
            <p:nvPr/>
          </p:nvSpPr>
          <p:spPr>
            <a:xfrm>
              <a:off x="7904758" y="5091155"/>
              <a:ext cx="285572" cy="28206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/>
            <p:cNvSpPr/>
            <p:nvPr/>
          </p:nvSpPr>
          <p:spPr>
            <a:xfrm>
              <a:off x="8010166" y="5289249"/>
              <a:ext cx="285572" cy="28206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/>
            <p:cNvSpPr/>
            <p:nvPr/>
          </p:nvSpPr>
          <p:spPr>
            <a:xfrm>
              <a:off x="7713169" y="5640324"/>
              <a:ext cx="285572" cy="28206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/>
            <p:cNvSpPr/>
            <p:nvPr/>
          </p:nvSpPr>
          <p:spPr>
            <a:xfrm>
              <a:off x="7919388" y="5949280"/>
              <a:ext cx="231725" cy="22660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/>
            <p:cNvSpPr/>
            <p:nvPr/>
          </p:nvSpPr>
          <p:spPr>
            <a:xfrm>
              <a:off x="8570817" y="5355286"/>
              <a:ext cx="231725" cy="22660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7026712" y="3474741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13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1570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그룹 176"/>
          <p:cNvGrpSpPr/>
          <p:nvPr/>
        </p:nvGrpSpPr>
        <p:grpSpPr>
          <a:xfrm>
            <a:off x="5569846" y="5308936"/>
            <a:ext cx="2422529" cy="1103364"/>
            <a:chOff x="5378820" y="260648"/>
            <a:chExt cx="3009604" cy="1370753"/>
          </a:xfrm>
        </p:grpSpPr>
        <p:pic>
          <p:nvPicPr>
            <p:cNvPr id="178" name="Picture 27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8820" y="260648"/>
              <a:ext cx="3009604" cy="13707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9" name="타원 178"/>
            <p:cNvSpPr/>
            <p:nvPr/>
          </p:nvSpPr>
          <p:spPr>
            <a:xfrm>
              <a:off x="6176628" y="454447"/>
              <a:ext cx="771636" cy="76214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/>
            <p:cNvSpPr/>
            <p:nvPr/>
          </p:nvSpPr>
          <p:spPr>
            <a:xfrm>
              <a:off x="7532572" y="889989"/>
              <a:ext cx="342831" cy="338616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1" name="그룹 180"/>
          <p:cNvGrpSpPr/>
          <p:nvPr/>
        </p:nvGrpSpPr>
        <p:grpSpPr>
          <a:xfrm>
            <a:off x="1109352" y="5220624"/>
            <a:ext cx="1924939" cy="1246914"/>
            <a:chOff x="4106677" y="3123382"/>
            <a:chExt cx="4139902" cy="2681698"/>
          </a:xfrm>
        </p:grpSpPr>
        <p:pic>
          <p:nvPicPr>
            <p:cNvPr id="182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6677" y="3123382"/>
              <a:ext cx="4139902" cy="26816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83" name="타원 182"/>
            <p:cNvSpPr/>
            <p:nvPr/>
          </p:nvSpPr>
          <p:spPr>
            <a:xfrm>
              <a:off x="5724128" y="4869160"/>
              <a:ext cx="353455" cy="34910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타원 183"/>
            <p:cNvSpPr/>
            <p:nvPr/>
          </p:nvSpPr>
          <p:spPr>
            <a:xfrm>
              <a:off x="6365025" y="4509120"/>
              <a:ext cx="329036" cy="32499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/>
            <p:cNvSpPr/>
            <p:nvPr/>
          </p:nvSpPr>
          <p:spPr>
            <a:xfrm>
              <a:off x="5978332" y="5189148"/>
              <a:ext cx="222957" cy="220216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6" name="그룹 185"/>
          <p:cNvGrpSpPr/>
          <p:nvPr/>
        </p:nvGrpSpPr>
        <p:grpSpPr>
          <a:xfrm>
            <a:off x="3468394" y="5292059"/>
            <a:ext cx="1779104" cy="1293894"/>
            <a:chOff x="4770022" y="3573016"/>
            <a:chExt cx="3416716" cy="2484884"/>
          </a:xfrm>
        </p:grpSpPr>
        <p:pic>
          <p:nvPicPr>
            <p:cNvPr id="187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0022" y="3573016"/>
              <a:ext cx="3416716" cy="24848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88" name="타원 187"/>
            <p:cNvSpPr/>
            <p:nvPr/>
          </p:nvSpPr>
          <p:spPr>
            <a:xfrm>
              <a:off x="5743149" y="3953984"/>
              <a:ext cx="314124" cy="30718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9" name="타원 188"/>
            <p:cNvSpPr/>
            <p:nvPr/>
          </p:nvSpPr>
          <p:spPr>
            <a:xfrm>
              <a:off x="6428209" y="3809012"/>
              <a:ext cx="276008" cy="267244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8" name="그룹 167"/>
          <p:cNvGrpSpPr/>
          <p:nvPr/>
        </p:nvGrpSpPr>
        <p:grpSpPr>
          <a:xfrm>
            <a:off x="2729330" y="3391356"/>
            <a:ext cx="1266606" cy="1592970"/>
            <a:chOff x="4300545" y="3087600"/>
            <a:chExt cx="2600318" cy="3270338"/>
          </a:xfrm>
        </p:grpSpPr>
        <p:pic>
          <p:nvPicPr>
            <p:cNvPr id="171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0545" y="3087600"/>
              <a:ext cx="2600318" cy="32703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2" name="타원 171"/>
            <p:cNvSpPr/>
            <p:nvPr/>
          </p:nvSpPr>
          <p:spPr>
            <a:xfrm>
              <a:off x="5836993" y="4416109"/>
              <a:ext cx="504072" cy="49787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/>
            <p:cNvSpPr/>
            <p:nvPr/>
          </p:nvSpPr>
          <p:spPr>
            <a:xfrm>
              <a:off x="5481209" y="5520466"/>
              <a:ext cx="252037" cy="24893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3" name="그룹 162"/>
          <p:cNvGrpSpPr/>
          <p:nvPr/>
        </p:nvGrpSpPr>
        <p:grpSpPr>
          <a:xfrm>
            <a:off x="962799" y="3309953"/>
            <a:ext cx="1648509" cy="1762856"/>
            <a:chOff x="251520" y="1916832"/>
            <a:chExt cx="1440160" cy="1540055"/>
          </a:xfrm>
        </p:grpSpPr>
        <p:pic>
          <p:nvPicPr>
            <p:cNvPr id="164" name="Picture 2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1916832"/>
              <a:ext cx="1440160" cy="15400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5" name="타원 164"/>
            <p:cNvSpPr/>
            <p:nvPr/>
          </p:nvSpPr>
          <p:spPr>
            <a:xfrm>
              <a:off x="791436" y="2548439"/>
              <a:ext cx="229883" cy="22705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타원 165"/>
            <p:cNvSpPr/>
            <p:nvPr/>
          </p:nvSpPr>
          <p:spPr>
            <a:xfrm>
              <a:off x="1013768" y="2743752"/>
              <a:ext cx="155926" cy="15400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/>
            <p:cNvSpPr/>
            <p:nvPr/>
          </p:nvSpPr>
          <p:spPr>
            <a:xfrm>
              <a:off x="788651" y="3087600"/>
              <a:ext cx="173984" cy="171846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7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3</a:t>
            </a:r>
            <a:r>
              <a:rPr lang="en-US" altLang="ko-KR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</a:t>
            </a:r>
            <a:r>
              <a:rPr lang="ko-KR" altLang="en-US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분석결과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prstClr val="black"/>
                </a:solidFill>
              </a:rPr>
              <a:t> </a:t>
            </a:r>
            <a:r>
              <a:rPr lang="ko-KR" altLang="en-US" sz="2000" b="1" smtClean="0">
                <a:solidFill>
                  <a:prstClr val="black"/>
                </a:solidFill>
              </a:rPr>
              <a:t>    분석 결과 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40012" y="1426466"/>
            <a:ext cx="42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14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1839746" y="141296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15.</a:t>
            </a:r>
            <a:endParaRPr lang="ko-KR" altLang="en-US" sz="16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3707904" y="142646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16.</a:t>
            </a:r>
            <a:endParaRPr lang="ko-KR" altLang="en-US" sz="16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5341443" y="142646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17.</a:t>
            </a:r>
            <a:endParaRPr lang="ko-KR" altLang="en-US" sz="16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899592" y="315583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19.</a:t>
            </a:r>
            <a:endParaRPr lang="ko-KR" altLang="en-US" sz="16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020272" y="141277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18.</a:t>
            </a:r>
            <a:endParaRPr lang="ko-KR" altLang="en-US" sz="1600" b="1" dirty="0"/>
          </a:p>
        </p:txBody>
      </p:sp>
      <p:sp>
        <p:nvSpPr>
          <p:cNvPr id="123" name="TextBox 122"/>
          <p:cNvSpPr txBox="1"/>
          <p:nvPr/>
        </p:nvSpPr>
        <p:spPr>
          <a:xfrm>
            <a:off x="2483768" y="315583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20.</a:t>
            </a:r>
            <a:endParaRPr lang="ko-KR" altLang="en-US" sz="1600" b="1" dirty="0"/>
          </a:p>
        </p:txBody>
      </p:sp>
      <p:sp>
        <p:nvSpPr>
          <p:cNvPr id="124" name="TextBox 123"/>
          <p:cNvSpPr txBox="1"/>
          <p:nvPr/>
        </p:nvSpPr>
        <p:spPr>
          <a:xfrm>
            <a:off x="4156740" y="315583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21.</a:t>
            </a:r>
            <a:endParaRPr lang="ko-KR" altLang="en-US" sz="1600" b="1" dirty="0"/>
          </a:p>
        </p:txBody>
      </p:sp>
      <p:sp>
        <p:nvSpPr>
          <p:cNvPr id="125" name="TextBox 124"/>
          <p:cNvSpPr txBox="1"/>
          <p:nvPr/>
        </p:nvSpPr>
        <p:spPr>
          <a:xfrm>
            <a:off x="6002975" y="315583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22.</a:t>
            </a:r>
            <a:endParaRPr lang="ko-KR" altLang="en-US" sz="1600" b="1" dirty="0"/>
          </a:p>
        </p:txBody>
      </p:sp>
      <p:sp>
        <p:nvSpPr>
          <p:cNvPr id="134" name="TextBox 133"/>
          <p:cNvSpPr txBox="1"/>
          <p:nvPr/>
        </p:nvSpPr>
        <p:spPr>
          <a:xfrm>
            <a:off x="919241" y="4970382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23.</a:t>
            </a:r>
            <a:endParaRPr lang="ko-KR" altLang="en-US" sz="1600" b="1" dirty="0"/>
          </a:p>
        </p:txBody>
      </p:sp>
      <p:grpSp>
        <p:nvGrpSpPr>
          <p:cNvPr id="139" name="그룹 138"/>
          <p:cNvGrpSpPr/>
          <p:nvPr/>
        </p:nvGrpSpPr>
        <p:grpSpPr>
          <a:xfrm>
            <a:off x="1988125" y="1818136"/>
            <a:ext cx="1896648" cy="1261798"/>
            <a:chOff x="3822038" y="2930067"/>
            <a:chExt cx="4178962" cy="2780171"/>
          </a:xfrm>
        </p:grpSpPr>
        <p:pic>
          <p:nvPicPr>
            <p:cNvPr id="140" name="Picture 1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22038" y="2930067"/>
              <a:ext cx="4178962" cy="27801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41" name="타원 140"/>
            <p:cNvSpPr/>
            <p:nvPr/>
          </p:nvSpPr>
          <p:spPr>
            <a:xfrm>
              <a:off x="4909041" y="3762145"/>
              <a:ext cx="572168" cy="565133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/>
            <p:cNvSpPr/>
            <p:nvPr/>
          </p:nvSpPr>
          <p:spPr>
            <a:xfrm>
              <a:off x="5246498" y="4351428"/>
              <a:ext cx="360215" cy="355786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/>
            <p:cNvSpPr/>
            <p:nvPr/>
          </p:nvSpPr>
          <p:spPr>
            <a:xfrm>
              <a:off x="7218043" y="4105878"/>
              <a:ext cx="270635" cy="26730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/>
            <p:cNvSpPr/>
            <p:nvPr/>
          </p:nvSpPr>
          <p:spPr>
            <a:xfrm>
              <a:off x="5534999" y="3584776"/>
              <a:ext cx="270635" cy="26730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5" name="그룹 144"/>
          <p:cNvGrpSpPr/>
          <p:nvPr/>
        </p:nvGrpSpPr>
        <p:grpSpPr>
          <a:xfrm>
            <a:off x="292037" y="1697122"/>
            <a:ext cx="1605080" cy="1458713"/>
            <a:chOff x="4355976" y="3232674"/>
            <a:chExt cx="3297362" cy="2996675"/>
          </a:xfrm>
        </p:grpSpPr>
        <p:pic>
          <p:nvPicPr>
            <p:cNvPr id="146" name="Picture 21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5976" y="3232674"/>
              <a:ext cx="3297362" cy="29966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47" name="타원 146"/>
            <p:cNvSpPr/>
            <p:nvPr/>
          </p:nvSpPr>
          <p:spPr>
            <a:xfrm>
              <a:off x="4895129" y="5328103"/>
              <a:ext cx="463709" cy="45800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/>
            <p:cNvSpPr/>
            <p:nvPr/>
          </p:nvSpPr>
          <p:spPr>
            <a:xfrm>
              <a:off x="5443556" y="5211269"/>
              <a:ext cx="210753" cy="20816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9" name="그룹 148"/>
          <p:cNvGrpSpPr/>
          <p:nvPr/>
        </p:nvGrpSpPr>
        <p:grpSpPr>
          <a:xfrm>
            <a:off x="3822382" y="1701397"/>
            <a:ext cx="2017241" cy="1378537"/>
            <a:chOff x="3275855" y="2543245"/>
            <a:chExt cx="4906119" cy="3352730"/>
          </a:xfrm>
        </p:grpSpPr>
        <p:pic>
          <p:nvPicPr>
            <p:cNvPr id="150" name="Picture 23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5855" y="2543245"/>
              <a:ext cx="4906119" cy="33527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1" name="타원 150"/>
            <p:cNvSpPr/>
            <p:nvPr/>
          </p:nvSpPr>
          <p:spPr>
            <a:xfrm>
              <a:off x="6677784" y="4919549"/>
              <a:ext cx="468345" cy="46258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타원 151"/>
            <p:cNvSpPr/>
            <p:nvPr/>
          </p:nvSpPr>
          <p:spPr>
            <a:xfrm>
              <a:off x="5733093" y="3671919"/>
              <a:ext cx="268986" cy="26567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3" name="그룹 152"/>
          <p:cNvGrpSpPr/>
          <p:nvPr/>
        </p:nvGrpSpPr>
        <p:grpSpPr>
          <a:xfrm>
            <a:off x="5838261" y="1575984"/>
            <a:ext cx="1248259" cy="1503950"/>
            <a:chOff x="5200146" y="4869160"/>
            <a:chExt cx="1398842" cy="1685379"/>
          </a:xfrm>
        </p:grpSpPr>
        <p:pic>
          <p:nvPicPr>
            <p:cNvPr id="154" name="Picture 26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0146" y="4869160"/>
              <a:ext cx="1398842" cy="16853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5" name="타원 154"/>
            <p:cNvSpPr/>
            <p:nvPr/>
          </p:nvSpPr>
          <p:spPr>
            <a:xfrm>
              <a:off x="5475679" y="5661248"/>
              <a:ext cx="246393" cy="243367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6" name="그룹 155"/>
          <p:cNvGrpSpPr/>
          <p:nvPr/>
        </p:nvGrpSpPr>
        <p:grpSpPr>
          <a:xfrm>
            <a:off x="7312752" y="1654678"/>
            <a:ext cx="1540196" cy="1425256"/>
            <a:chOff x="2642075" y="4048814"/>
            <a:chExt cx="2552700" cy="2362200"/>
          </a:xfrm>
        </p:grpSpPr>
        <p:pic>
          <p:nvPicPr>
            <p:cNvPr id="157" name="Picture 2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42075" y="4048814"/>
              <a:ext cx="2552700" cy="2362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8" name="타원 157"/>
            <p:cNvSpPr/>
            <p:nvPr/>
          </p:nvSpPr>
          <p:spPr>
            <a:xfrm>
              <a:off x="3826823" y="5445622"/>
              <a:ext cx="427425" cy="42217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9" name="그룹 158"/>
          <p:cNvGrpSpPr/>
          <p:nvPr/>
        </p:nvGrpSpPr>
        <p:grpSpPr>
          <a:xfrm>
            <a:off x="6310929" y="3556521"/>
            <a:ext cx="2136970" cy="1396984"/>
            <a:chOff x="2674965" y="4663051"/>
            <a:chExt cx="2850381" cy="1863356"/>
          </a:xfrm>
        </p:grpSpPr>
        <p:pic>
          <p:nvPicPr>
            <p:cNvPr id="160" name="Picture 25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4965" y="4663051"/>
              <a:ext cx="2850381" cy="1863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1" name="타원 160"/>
            <p:cNvSpPr/>
            <p:nvPr/>
          </p:nvSpPr>
          <p:spPr>
            <a:xfrm>
              <a:off x="3708192" y="5094149"/>
              <a:ext cx="439360" cy="433958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/>
            <p:cNvSpPr/>
            <p:nvPr/>
          </p:nvSpPr>
          <p:spPr>
            <a:xfrm>
              <a:off x="4568632" y="6057148"/>
              <a:ext cx="219680" cy="216979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4" name="그룹 173"/>
          <p:cNvGrpSpPr/>
          <p:nvPr/>
        </p:nvGrpSpPr>
        <p:grpSpPr>
          <a:xfrm>
            <a:off x="4233957" y="3395904"/>
            <a:ext cx="1881566" cy="1588422"/>
            <a:chOff x="4646826" y="3488963"/>
            <a:chExt cx="3425612" cy="2745150"/>
          </a:xfrm>
        </p:grpSpPr>
        <p:pic>
          <p:nvPicPr>
            <p:cNvPr id="175" name="Picture 19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6826" y="3488963"/>
              <a:ext cx="3425612" cy="27451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6" name="타원 175"/>
            <p:cNvSpPr/>
            <p:nvPr/>
          </p:nvSpPr>
          <p:spPr>
            <a:xfrm>
              <a:off x="6174106" y="5625388"/>
              <a:ext cx="366154" cy="361653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0" name="TextBox 189"/>
          <p:cNvSpPr txBox="1"/>
          <p:nvPr/>
        </p:nvSpPr>
        <p:spPr>
          <a:xfrm>
            <a:off x="3322463" y="4953505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24.</a:t>
            </a:r>
            <a:endParaRPr lang="ko-KR" altLang="en-US" sz="1600" b="1" dirty="0"/>
          </a:p>
        </p:txBody>
      </p:sp>
      <p:sp>
        <p:nvSpPr>
          <p:cNvPr id="191" name="TextBox 190"/>
          <p:cNvSpPr txBox="1"/>
          <p:nvPr/>
        </p:nvSpPr>
        <p:spPr>
          <a:xfrm>
            <a:off x="5601227" y="4954606"/>
            <a:ext cx="423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25.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81026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3</a:t>
            </a:r>
            <a:r>
              <a:rPr lang="en-US" altLang="ko-KR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</a:t>
            </a:r>
            <a:r>
              <a:rPr lang="ko-KR" altLang="en-US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분석결과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기대효과 및 한계점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8448" y="2498120"/>
            <a:ext cx="34925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1.  </a:t>
            </a:r>
            <a:r>
              <a:rPr lang="ko-KR" altLang="en-US" sz="1200" b="1" dirty="0" err="1" smtClean="0"/>
              <a:t>교통섬</a:t>
            </a:r>
            <a:r>
              <a:rPr lang="ko-KR" altLang="en-US" sz="1200" b="1" dirty="0" smtClean="0"/>
              <a:t> 위치 데이터 부재</a:t>
            </a:r>
            <a:r>
              <a:rPr lang="en-US" altLang="ko-KR" sz="1200" b="1" dirty="0" smtClean="0"/>
              <a:t>(</a:t>
            </a:r>
            <a:r>
              <a:rPr lang="ko-KR" altLang="en-US" sz="1200" b="1" dirty="0" smtClean="0"/>
              <a:t>데이터 반출 금지</a:t>
            </a:r>
            <a:r>
              <a:rPr lang="en-US" altLang="ko-KR" sz="1200" b="1" dirty="0" smtClean="0"/>
              <a:t>)</a:t>
            </a:r>
          </a:p>
          <a:p>
            <a:pPr marL="342900" indent="-342900">
              <a:buAutoNum type="arabicPeriod"/>
            </a:pPr>
            <a:endParaRPr lang="en-US" altLang="ko-KR" sz="1200" b="1" dirty="0"/>
          </a:p>
          <a:p>
            <a:pPr marL="342900" indent="-342900">
              <a:buAutoNum type="arabicPeriod"/>
            </a:pPr>
            <a:endParaRPr lang="en-US" altLang="ko-KR" sz="1200" b="1" dirty="0" smtClean="0"/>
          </a:p>
          <a:p>
            <a:pPr marL="228600" indent="-228600">
              <a:buAutoNum type="arabicPeriod" startAt="2"/>
            </a:pPr>
            <a:r>
              <a:rPr lang="ko-KR" altLang="en-US" sz="1200" b="1" dirty="0" err="1" smtClean="0"/>
              <a:t>그늘목으로</a:t>
            </a:r>
            <a:r>
              <a:rPr lang="ko-KR" altLang="en-US" sz="1200" b="1" dirty="0" smtClean="0"/>
              <a:t> 인해 운전자 시야 방해</a:t>
            </a:r>
            <a:r>
              <a:rPr lang="en-US" altLang="ko-KR" sz="1200" b="1" dirty="0" smtClean="0"/>
              <a:t>,</a:t>
            </a:r>
          </a:p>
          <a:p>
            <a:r>
              <a:rPr lang="en-US" altLang="ko-KR" sz="1200" b="1" dirty="0"/>
              <a:t> </a:t>
            </a:r>
            <a:r>
              <a:rPr lang="en-US" altLang="ko-KR" sz="1200" b="1" dirty="0" smtClean="0"/>
              <a:t>   </a:t>
            </a:r>
            <a:r>
              <a:rPr lang="ko-KR" altLang="en-US" sz="1200" b="1" dirty="0" smtClean="0"/>
              <a:t>신호등 가릴 수 있는 지역 배제 못함</a:t>
            </a:r>
            <a:endParaRPr lang="en-US" altLang="ko-KR" sz="1200" b="1" dirty="0" smtClean="0"/>
          </a:p>
          <a:p>
            <a:pPr marL="342900" indent="-342900">
              <a:buAutoNum type="arabicPeriod"/>
            </a:pPr>
            <a:endParaRPr lang="en-US" altLang="ko-KR" sz="1200" b="1" dirty="0" smtClean="0"/>
          </a:p>
          <a:p>
            <a:pPr marL="342900" indent="-342900">
              <a:buAutoNum type="arabicPeriod"/>
            </a:pPr>
            <a:endParaRPr lang="en-US" altLang="ko-KR" sz="1200" b="1" dirty="0"/>
          </a:p>
          <a:p>
            <a:pPr marL="228600" indent="-228600">
              <a:buAutoNum type="arabicPeriod" startAt="3"/>
            </a:pPr>
            <a:r>
              <a:rPr lang="ko-KR" altLang="en-US" sz="1200" b="1" dirty="0" smtClean="0"/>
              <a:t>우선 </a:t>
            </a:r>
            <a:r>
              <a:rPr lang="ko-KR" altLang="en-US" sz="1200" b="1" dirty="0"/>
              <a:t>순위 영향요인의 가중치 설정에 </a:t>
            </a:r>
            <a:r>
              <a:rPr lang="ko-KR" altLang="en-US" sz="1200" b="1" dirty="0" smtClean="0"/>
              <a:t>대한</a:t>
            </a:r>
            <a:endParaRPr lang="en-US" altLang="ko-KR" sz="1200" b="1" dirty="0" smtClean="0"/>
          </a:p>
          <a:p>
            <a:r>
              <a:rPr lang="en-US" altLang="ko-KR" sz="1200" b="1" dirty="0"/>
              <a:t> </a:t>
            </a:r>
            <a:r>
              <a:rPr lang="en-US" altLang="ko-KR" sz="1200" b="1" dirty="0" smtClean="0"/>
              <a:t>   </a:t>
            </a:r>
            <a:r>
              <a:rPr lang="ko-KR" altLang="en-US" sz="1200" b="1" dirty="0" smtClean="0"/>
              <a:t>추가 </a:t>
            </a:r>
            <a:r>
              <a:rPr lang="ko-KR" altLang="en-US" sz="1200" b="1" dirty="0"/>
              <a:t>연구가 필요</a:t>
            </a:r>
            <a:endParaRPr lang="en-US" altLang="ko-KR" sz="1200" b="1" dirty="0" smtClean="0"/>
          </a:p>
          <a:p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611560" y="1484784"/>
            <a:ext cx="3744416" cy="379846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772512" y="1484784"/>
            <a:ext cx="3744416" cy="37984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43946" y="2221994"/>
            <a:ext cx="347964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그늘 쉼터 제공으로 </a:t>
            </a:r>
            <a:r>
              <a:rPr lang="ko-KR" altLang="en-US" sz="1200" b="1" dirty="0" err="1" smtClean="0"/>
              <a:t>온열질환자</a:t>
            </a:r>
            <a:r>
              <a:rPr lang="ko-KR" altLang="en-US" sz="1200" b="1" dirty="0" smtClean="0"/>
              <a:t> 발생 예방에 기여</a:t>
            </a:r>
            <a:endParaRPr lang="en-US" altLang="ko-KR" sz="1200" b="1" dirty="0" smtClean="0"/>
          </a:p>
          <a:p>
            <a:endParaRPr lang="en-US" altLang="ko-KR" sz="1200" dirty="0"/>
          </a:p>
          <a:p>
            <a:r>
              <a:rPr lang="en-US" altLang="ko-KR" sz="1200" b="1" dirty="0" smtClean="0"/>
              <a:t>2. </a:t>
            </a:r>
            <a:r>
              <a:rPr lang="ko-KR" altLang="en-US" sz="1200" b="1" dirty="0"/>
              <a:t>서울시 </a:t>
            </a:r>
            <a:r>
              <a:rPr lang="ko-KR" altLang="en-US" sz="1200" b="1" dirty="0" err="1"/>
              <a:t>열섬현상</a:t>
            </a:r>
            <a:r>
              <a:rPr lang="ko-KR" altLang="en-US" sz="1200" b="1" dirty="0"/>
              <a:t> </a:t>
            </a:r>
            <a:r>
              <a:rPr lang="ko-KR" altLang="en-US" sz="1200" b="1" dirty="0" smtClean="0"/>
              <a:t>해소에 기여</a:t>
            </a:r>
            <a:endParaRPr lang="en-US" altLang="ko-KR" sz="1200" b="1" dirty="0" smtClean="0"/>
          </a:p>
          <a:p>
            <a:r>
              <a:rPr lang="ko-KR" altLang="en-US" sz="1000" dirty="0" smtClean="0"/>
              <a:t>서울과 같은 도시는 인간 및 산업 활동으로 인해 많은 열이 발생되고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시멘트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아스팔트 등으로 인해 열이 반사되기보다는 흡수되며 바람길이 원활하지 않아 기온이 주변지역보다 높은 현상인 </a:t>
            </a:r>
            <a:r>
              <a:rPr lang="ko-KR" altLang="en-US" sz="1000" dirty="0" err="1" smtClean="0"/>
              <a:t>열섬현상이</a:t>
            </a:r>
            <a:r>
              <a:rPr lang="ko-KR" altLang="en-US" sz="1000" dirty="0" smtClean="0"/>
              <a:t> 발생함</a:t>
            </a:r>
            <a:r>
              <a:rPr lang="en-US" altLang="ko-KR" sz="1000" dirty="0"/>
              <a:t> </a:t>
            </a:r>
            <a:r>
              <a:rPr lang="en-US" altLang="ko-KR" sz="1000" dirty="0" smtClean="0">
                <a:sym typeface="Wingdings" pitchFamily="2" charset="2"/>
              </a:rPr>
              <a:t> </a:t>
            </a:r>
            <a:r>
              <a:rPr lang="ko-KR" altLang="en-US" sz="1000" dirty="0" err="1" smtClean="0">
                <a:sym typeface="Wingdings" pitchFamily="2" charset="2"/>
              </a:rPr>
              <a:t>그늘목을</a:t>
            </a:r>
            <a:r>
              <a:rPr lang="ko-KR" altLang="en-US" sz="1000" dirty="0" smtClean="0">
                <a:sym typeface="Wingdings" pitchFamily="2" charset="2"/>
              </a:rPr>
              <a:t> 이용하여 해소</a:t>
            </a:r>
            <a:endParaRPr lang="en-US" altLang="ko-KR" sz="1000" dirty="0">
              <a:sym typeface="Wingdings" pitchFamily="2" charset="2"/>
            </a:endParaRPr>
          </a:p>
          <a:p>
            <a:endParaRPr lang="en-US" altLang="ko-KR" sz="1200" dirty="0" smtClean="0"/>
          </a:p>
          <a:p>
            <a:r>
              <a:rPr lang="en-US" altLang="ko-KR" sz="1200" b="1" dirty="0" smtClean="0"/>
              <a:t>3. </a:t>
            </a:r>
            <a:r>
              <a:rPr lang="ko-KR" altLang="en-US" sz="1200" b="1" dirty="0"/>
              <a:t>서울시 </a:t>
            </a:r>
            <a:r>
              <a:rPr lang="ko-KR" altLang="en-US" sz="1200" b="1" dirty="0" err="1"/>
              <a:t>도심숲</a:t>
            </a:r>
            <a:r>
              <a:rPr lang="ko-KR" altLang="en-US" sz="1200" b="1" dirty="0"/>
              <a:t> 프로젝트와 연계 </a:t>
            </a:r>
            <a:r>
              <a:rPr lang="ko-KR" altLang="en-US" sz="1200" b="1" dirty="0" smtClean="0"/>
              <a:t>가능</a:t>
            </a:r>
            <a:endParaRPr lang="en-US" altLang="ko-KR" sz="1200" b="1" dirty="0" smtClean="0"/>
          </a:p>
          <a:p>
            <a:r>
              <a:rPr lang="ko-KR" altLang="en-US" sz="1000" dirty="0" smtClean="0"/>
              <a:t>서울시는 </a:t>
            </a:r>
            <a:r>
              <a:rPr lang="en-US" altLang="ko-KR" sz="1000" dirty="0" smtClean="0"/>
              <a:t>2022</a:t>
            </a:r>
            <a:r>
              <a:rPr lang="ko-KR" altLang="en-US" sz="1000" dirty="0"/>
              <a:t>년까지 총 </a:t>
            </a:r>
            <a:r>
              <a:rPr lang="en-US" altLang="ko-KR" sz="1000" dirty="0"/>
              <a:t>3,000</a:t>
            </a:r>
            <a:r>
              <a:rPr lang="ko-KR" altLang="en-US" sz="1000" dirty="0"/>
              <a:t>만 그루의 나무를 심는 </a:t>
            </a:r>
            <a:r>
              <a:rPr lang="en-US" altLang="ko-KR" sz="1000" dirty="0"/>
              <a:t>'2022-3000, </a:t>
            </a:r>
            <a:r>
              <a:rPr lang="ko-KR" altLang="en-US" sz="1000" dirty="0"/>
              <a:t>아낌없이 주는 나무심기 프로젝트</a:t>
            </a:r>
            <a:r>
              <a:rPr lang="en-US" altLang="ko-KR" sz="1000" dirty="0"/>
              <a:t>'</a:t>
            </a:r>
            <a:r>
              <a:rPr lang="ko-KR" altLang="en-US" sz="1000" dirty="0"/>
              <a:t>를 추진한다</a:t>
            </a:r>
            <a:r>
              <a:rPr lang="en-US" altLang="ko-KR" sz="1000" dirty="0"/>
              <a:t>. </a:t>
            </a:r>
            <a:r>
              <a:rPr lang="ko-KR" altLang="en-US" sz="1000" dirty="0"/>
              <a:t>올해 </a:t>
            </a:r>
            <a:r>
              <a:rPr lang="en-US" altLang="ko-KR" sz="1000" dirty="0"/>
              <a:t>500</a:t>
            </a:r>
            <a:r>
              <a:rPr lang="ko-KR" altLang="en-US" sz="1000" dirty="0"/>
              <a:t>만 그루를 시작으로 </a:t>
            </a:r>
            <a:r>
              <a:rPr lang="en-US" altLang="ko-KR" sz="1000" dirty="0"/>
              <a:t>4</a:t>
            </a:r>
            <a:r>
              <a:rPr lang="ko-KR" altLang="en-US" sz="1000" dirty="0"/>
              <a:t>년 간</a:t>
            </a:r>
            <a:r>
              <a:rPr lang="en-US" altLang="ko-KR" sz="1000" dirty="0"/>
              <a:t>(2019~2022</a:t>
            </a:r>
            <a:r>
              <a:rPr lang="ko-KR" altLang="en-US" sz="1000" dirty="0"/>
              <a:t>년</a:t>
            </a:r>
            <a:r>
              <a:rPr lang="en-US" altLang="ko-KR" sz="1000" dirty="0"/>
              <a:t>) 1,500</a:t>
            </a:r>
            <a:r>
              <a:rPr lang="ko-KR" altLang="en-US" sz="1000" dirty="0"/>
              <a:t>만 그루를 추가로 </a:t>
            </a:r>
            <a:r>
              <a:rPr lang="ko-KR" altLang="en-US" sz="1000" dirty="0" err="1"/>
              <a:t>식재해</a:t>
            </a:r>
            <a:r>
              <a:rPr lang="ko-KR" altLang="en-US" sz="1000" dirty="0"/>
              <a:t> 민선 </a:t>
            </a:r>
            <a:r>
              <a:rPr lang="en-US" altLang="ko-KR" sz="1000" dirty="0"/>
              <a:t>6~7</a:t>
            </a:r>
            <a:r>
              <a:rPr lang="ko-KR" altLang="en-US" sz="1000" dirty="0"/>
              <a:t>기 총 </a:t>
            </a:r>
            <a:r>
              <a:rPr lang="en-US" altLang="ko-KR" sz="1000" dirty="0"/>
              <a:t>3,000</a:t>
            </a:r>
            <a:r>
              <a:rPr lang="ko-KR" altLang="en-US" sz="1000" dirty="0"/>
              <a:t>만 그루의 나무를 심어 생활밀착형 ‘</a:t>
            </a:r>
            <a:r>
              <a:rPr lang="ko-KR" altLang="en-US" sz="1000" dirty="0" err="1"/>
              <a:t>도시숲</a:t>
            </a:r>
            <a:r>
              <a:rPr lang="ko-KR" altLang="en-US" sz="1000" dirty="0"/>
              <a:t>’을 확충한다는 목표다</a:t>
            </a:r>
            <a:r>
              <a:rPr lang="en-US" altLang="ko-KR" sz="1000" dirty="0" smtClean="0"/>
              <a:t>.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19" y="1700808"/>
            <a:ext cx="330076" cy="3300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87624" y="170080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기대효과</a:t>
            </a:r>
            <a:endParaRPr lang="ko-KR" altLang="en-US" b="1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983" y="1700808"/>
            <a:ext cx="330076" cy="33007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364088" y="170080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한계점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55007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7076720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4. 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참고자료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800" y="825351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참고자료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2428" y="1412776"/>
            <a:ext cx="7691442" cy="403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Ⅰ. </a:t>
            </a:r>
            <a:r>
              <a:rPr lang="ko-KR" altLang="en-US" b="1" dirty="0" smtClean="0"/>
              <a:t>참고 문헌</a:t>
            </a:r>
            <a:endParaRPr lang="en-US" altLang="ko-KR" b="1" dirty="0" smtClean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 smtClean="0"/>
              <a:t>이종신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오명관</a:t>
            </a:r>
            <a:r>
              <a:rPr lang="en-US" altLang="ko-KR" sz="1200" dirty="0" smtClean="0"/>
              <a:t>(2019)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“Landsat </a:t>
            </a:r>
            <a:r>
              <a:rPr lang="en-US" altLang="ko-KR" sz="1200" dirty="0"/>
              <a:t>8 </a:t>
            </a:r>
            <a:r>
              <a:rPr lang="ko-KR" altLang="en-US" sz="1200" dirty="0"/>
              <a:t>위성영상과 </a:t>
            </a:r>
            <a:r>
              <a:rPr lang="en-US" altLang="ko-KR" sz="1200" dirty="0"/>
              <a:t>AWS </a:t>
            </a:r>
            <a:r>
              <a:rPr lang="ko-KR" altLang="en-US" sz="1200" dirty="0"/>
              <a:t>데이터를 이용한 서울특별시의 지표면 온도 분포 </a:t>
            </a:r>
            <a:r>
              <a:rPr lang="ko-KR" altLang="en-US" sz="1200" dirty="0" smtClean="0"/>
              <a:t>분석</a:t>
            </a:r>
            <a:r>
              <a:rPr lang="en-US" altLang="ko-KR" sz="1200" dirty="0" smtClean="0"/>
              <a:t>”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 smtClean="0"/>
              <a:t>김선철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임병준</a:t>
            </a:r>
            <a:r>
              <a:rPr lang="en-US" altLang="ko-KR" sz="1200" dirty="0"/>
              <a:t>(2016) “GIS</a:t>
            </a:r>
            <a:r>
              <a:rPr lang="ko-KR" altLang="en-US" sz="1200" dirty="0"/>
              <a:t>를 활용한 </a:t>
            </a:r>
            <a:r>
              <a:rPr lang="ko-KR" altLang="en-US" sz="1200" dirty="0" smtClean="0"/>
              <a:t>은행점포의 </a:t>
            </a:r>
            <a:r>
              <a:rPr lang="ko-KR" altLang="en-US" sz="1200" dirty="0"/>
              <a:t>입지선정과 </a:t>
            </a:r>
            <a:r>
              <a:rPr lang="ko-KR" altLang="en-US" sz="1200" dirty="0" smtClean="0"/>
              <a:t>시장점유율 </a:t>
            </a:r>
            <a:r>
              <a:rPr lang="ko-KR" altLang="en-US" sz="1200" dirty="0"/>
              <a:t>추정에 한 </a:t>
            </a:r>
            <a:r>
              <a:rPr lang="ko-KR" altLang="en-US" sz="1200" dirty="0" smtClean="0"/>
              <a:t>연구</a:t>
            </a:r>
            <a:r>
              <a:rPr lang="en-US" altLang="ko-KR" sz="1200" dirty="0" smtClean="0"/>
              <a:t>”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 smtClean="0"/>
              <a:t>김대영</a:t>
            </a:r>
            <a:r>
              <a:rPr lang="en-US" altLang="ko-KR" sz="1200" dirty="0" smtClean="0"/>
              <a:t>(2010) “</a:t>
            </a:r>
            <a:r>
              <a:rPr lang="ko-KR" altLang="en-US" sz="1200" dirty="0" smtClean="0"/>
              <a:t>인천시 대형할인점을 위한 입지분석 및 최적입지 선정</a:t>
            </a:r>
            <a:r>
              <a:rPr lang="en-US" altLang="ko-KR" sz="1200" dirty="0" smtClean="0"/>
              <a:t>”</a:t>
            </a:r>
          </a:p>
          <a:p>
            <a:pPr>
              <a:lnSpc>
                <a:spcPct val="150000"/>
              </a:lnSpc>
            </a:pPr>
            <a:endParaRPr lang="en-US" altLang="ko-KR" sz="300" dirty="0" smtClean="0"/>
          </a:p>
          <a:p>
            <a:r>
              <a:rPr lang="en-US" altLang="ko-KR" b="1" dirty="0" smtClean="0"/>
              <a:t>Ⅱ. </a:t>
            </a:r>
            <a:r>
              <a:rPr lang="ko-KR" altLang="en-US" b="1" dirty="0" smtClean="0"/>
              <a:t>분석 데이터 목록</a:t>
            </a:r>
            <a:endParaRPr lang="en-US" altLang="ko-KR" b="1" dirty="0" smtClean="0"/>
          </a:p>
          <a:p>
            <a:endParaRPr lang="en-US" altLang="ko-KR" b="1" dirty="0" smtClean="0"/>
          </a:p>
          <a:p>
            <a:endParaRPr lang="en-US" altLang="ko-KR" dirty="0"/>
          </a:p>
          <a:p>
            <a:endParaRPr lang="en-US" altLang="ko-KR" b="1" dirty="0" smtClean="0"/>
          </a:p>
          <a:p>
            <a:endParaRPr lang="en-US" altLang="ko-KR" b="1" dirty="0"/>
          </a:p>
          <a:p>
            <a:endParaRPr lang="en-US" altLang="ko-KR" b="1" dirty="0" smtClean="0"/>
          </a:p>
          <a:p>
            <a:endParaRPr lang="en-US" altLang="ko-KR" b="1" dirty="0"/>
          </a:p>
          <a:p>
            <a:endParaRPr lang="en-US" altLang="ko-KR" b="1" dirty="0" smtClean="0"/>
          </a:p>
          <a:p>
            <a:endParaRPr lang="en-US" altLang="ko-KR" sz="1000" b="1" dirty="0" smtClean="0"/>
          </a:p>
          <a:p>
            <a:r>
              <a:rPr lang="en-US" altLang="ko-KR" b="1" dirty="0" smtClean="0"/>
              <a:t>Ⅲ.</a:t>
            </a:r>
            <a:r>
              <a:rPr lang="en-US" altLang="ko-KR" dirty="0" smtClean="0"/>
              <a:t> </a:t>
            </a:r>
            <a:r>
              <a:rPr lang="ko-KR" altLang="en-US" b="1" dirty="0" smtClean="0"/>
              <a:t>분석 도구</a:t>
            </a:r>
            <a:endParaRPr lang="ko-KR" altLang="en-US" b="1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348187"/>
              </p:ext>
            </p:extLst>
          </p:nvPr>
        </p:nvGraphicFramePr>
        <p:xfrm>
          <a:off x="763987" y="2990644"/>
          <a:ext cx="7508323" cy="187851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119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811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240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smtClean="0">
                          <a:latin typeface="+mn-lt"/>
                        </a:rPr>
                        <a:t>데이터이름</a:t>
                      </a:r>
                      <a:endParaRPr lang="ko-KR" altLang="en-US" sz="13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smtClean="0">
                          <a:latin typeface="+mn-lt"/>
                        </a:rPr>
                        <a:t>출처</a:t>
                      </a:r>
                      <a:endParaRPr lang="ko-KR" altLang="en-US" sz="13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smtClean="0">
                          <a:latin typeface="+mn-lt"/>
                        </a:rPr>
                        <a:t>연도</a:t>
                      </a:r>
                      <a:endParaRPr lang="ko-KR" altLang="en-US" sz="13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행정동별</a:t>
                      </a:r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서울생활인구</a:t>
                      </a:r>
                      <a:r>
                        <a:rPr lang="en-US" altLang="ko-KR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내국인</a:t>
                      </a:r>
                      <a:r>
                        <a:rPr lang="en-US" altLang="ko-KR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단기 및 장기체류 외국인</a:t>
                      </a:r>
                      <a:r>
                        <a:rPr lang="en-US" altLang="ko-KR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latin typeface="+mn-lt"/>
                        </a:rPr>
                        <a:t>서울</a:t>
                      </a:r>
                      <a:r>
                        <a:rPr lang="ko-KR" altLang="en-US" sz="1100" baseline="0" dirty="0" err="1" smtClean="0">
                          <a:latin typeface="+mn-lt"/>
                        </a:rPr>
                        <a:t>열린데이터광장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2018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89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+mn-lt"/>
                        </a:rPr>
                        <a:t>행정구역</a:t>
                      </a:r>
                      <a:r>
                        <a:rPr lang="en-US" altLang="ko-KR" sz="1100" dirty="0" smtClean="0">
                          <a:latin typeface="+mn-lt"/>
                        </a:rPr>
                        <a:t>(</a:t>
                      </a:r>
                      <a:r>
                        <a:rPr lang="ko-KR" altLang="en-US" sz="1100" dirty="0" err="1" smtClean="0">
                          <a:latin typeface="+mn-lt"/>
                        </a:rPr>
                        <a:t>시군구</a:t>
                      </a:r>
                      <a:r>
                        <a:rPr lang="en-US" altLang="ko-KR" sz="1100" dirty="0" smtClean="0">
                          <a:latin typeface="+mn-lt"/>
                        </a:rPr>
                        <a:t>)</a:t>
                      </a:r>
                      <a:r>
                        <a:rPr lang="ko-KR" altLang="en-US" sz="1100" dirty="0" smtClean="0">
                          <a:latin typeface="+mn-lt"/>
                        </a:rPr>
                        <a:t>별</a:t>
                      </a:r>
                      <a:r>
                        <a:rPr lang="en-US" altLang="ko-KR" sz="1100" dirty="0" smtClean="0">
                          <a:latin typeface="+mn-lt"/>
                        </a:rPr>
                        <a:t>/1</a:t>
                      </a:r>
                      <a:r>
                        <a:rPr lang="ko-KR" altLang="en-US" sz="1100" dirty="0" smtClean="0">
                          <a:latin typeface="+mn-lt"/>
                        </a:rPr>
                        <a:t>세별 주민등록인구 가공 데이터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KOSIS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2019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서울시 횡단보도 위치정보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latin typeface="+mn-lt"/>
                        </a:rPr>
                        <a:t>서울열린데이터광장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2019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2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서울특별시 버스정류소 위치정보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 smtClean="0">
                          <a:latin typeface="+mn-lt"/>
                        </a:rPr>
                        <a:t>서울열린데이터광장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2019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518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주요</a:t>
                      </a:r>
                      <a:r>
                        <a:rPr lang="en-US" altLang="ko-KR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집객시설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+mn-lt"/>
                        </a:rPr>
                        <a:t>서울시 </a:t>
                      </a:r>
                      <a:r>
                        <a:rPr lang="ko-KR" altLang="en-US" sz="1100" dirty="0" err="1" smtClean="0">
                          <a:latin typeface="+mn-lt"/>
                        </a:rPr>
                        <a:t>빅데이터</a:t>
                      </a:r>
                      <a:r>
                        <a:rPr lang="ko-KR" altLang="en-US" sz="1100" dirty="0" smtClean="0">
                          <a:latin typeface="+mn-lt"/>
                        </a:rPr>
                        <a:t> 캠퍼스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2017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518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+mn-lt"/>
                        </a:rPr>
                        <a:t>서울시 구별</a:t>
                      </a:r>
                      <a:r>
                        <a:rPr lang="ko-KR" altLang="en-US" sz="1100" baseline="0" dirty="0" smtClean="0">
                          <a:latin typeface="+mn-lt"/>
                        </a:rPr>
                        <a:t> 온도 데이터</a:t>
                      </a:r>
                      <a:r>
                        <a:rPr lang="en-US" altLang="ko-KR" sz="1100" baseline="0" dirty="0" smtClean="0">
                          <a:latin typeface="+mn-lt"/>
                        </a:rPr>
                        <a:t>(</a:t>
                      </a:r>
                      <a:r>
                        <a:rPr lang="ko-KR" altLang="en-US" sz="1100" baseline="0" dirty="0" err="1" smtClean="0">
                          <a:latin typeface="+mn-lt"/>
                        </a:rPr>
                        <a:t>크롤링</a:t>
                      </a:r>
                      <a:r>
                        <a:rPr lang="en-US" altLang="ko-KR" sz="1100" baseline="0" dirty="0" smtClean="0">
                          <a:latin typeface="+mn-lt"/>
                        </a:rPr>
                        <a:t>)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+mn-lt"/>
                        </a:rPr>
                        <a:t>기상청 지역별상세관측자료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+mn-lt"/>
                        </a:rPr>
                        <a:t>2017, 2018</a:t>
                      </a:r>
                      <a:endParaRPr lang="ko-KR" altLang="en-US" sz="1100" dirty="0">
                        <a:latin typeface="+mn-lt"/>
                      </a:endParaRPr>
                    </a:p>
                  </a:txBody>
                  <a:tcPr anchor="ctr">
                    <a:solidFill>
                      <a:srgbClr val="CC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48" y="5242233"/>
            <a:ext cx="1184920" cy="11849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376" y="6414120"/>
            <a:ext cx="23762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Microsoft Excel</a:t>
            </a:r>
            <a:endParaRPr lang="ko-KR" altLang="en-US" sz="1100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917" y="5581362"/>
            <a:ext cx="1500365" cy="51055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78968" y="6401087"/>
            <a:ext cx="23762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QGIS</a:t>
            </a:r>
            <a:endParaRPr lang="ko-KR" altLang="en-US" sz="11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543" y="5533074"/>
            <a:ext cx="1804297" cy="60713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159560" y="6401087"/>
            <a:ext cx="23762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Python</a:t>
            </a:r>
            <a:endParaRPr lang="ko-KR" altLang="en-US" sz="1100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824" y="5229200"/>
            <a:ext cx="1184920" cy="118492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40152" y="6401087"/>
            <a:ext cx="23762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R Studio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74765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78" name="그림 77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grpSp>
        <p:nvGrpSpPr>
          <p:cNvPr id="26" name="그룹 25"/>
          <p:cNvGrpSpPr/>
          <p:nvPr/>
        </p:nvGrpSpPr>
        <p:grpSpPr>
          <a:xfrm>
            <a:off x="517689" y="1053304"/>
            <a:ext cx="505192" cy="4535936"/>
            <a:chOff x="754440" y="2205432"/>
            <a:chExt cx="505192" cy="4535936"/>
          </a:xfrm>
        </p:grpSpPr>
        <p:cxnSp>
          <p:nvCxnSpPr>
            <p:cNvPr id="110" name="직선 연결선 109"/>
            <p:cNvCxnSpPr/>
            <p:nvPr/>
          </p:nvCxnSpPr>
          <p:spPr>
            <a:xfrm>
              <a:off x="1007604" y="2492896"/>
              <a:ext cx="37075" cy="4248472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2" name="그룹 81"/>
            <p:cNvGrpSpPr/>
            <p:nvPr/>
          </p:nvGrpSpPr>
          <p:grpSpPr>
            <a:xfrm>
              <a:off x="755576" y="2262584"/>
              <a:ext cx="504056" cy="356642"/>
              <a:chOff x="821258" y="1200150"/>
              <a:chExt cx="956718" cy="788690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83" name="직사각형 82"/>
              <p:cNvSpPr/>
              <p:nvPr/>
            </p:nvSpPr>
            <p:spPr>
              <a:xfrm>
                <a:off x="971550" y="1556792"/>
                <a:ext cx="657225" cy="43204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6" name="사다리꼴 85"/>
              <p:cNvSpPr/>
              <p:nvPr/>
            </p:nvSpPr>
            <p:spPr>
              <a:xfrm>
                <a:off x="821258" y="1200150"/>
                <a:ext cx="956718" cy="356642"/>
              </a:xfrm>
              <a:prstGeom prst="trapezoid">
                <a:avLst>
                  <a:gd name="adj" fmla="val 530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89" name="그룹 88"/>
            <p:cNvGrpSpPr/>
            <p:nvPr/>
          </p:nvGrpSpPr>
          <p:grpSpPr>
            <a:xfrm>
              <a:off x="754440" y="3313087"/>
              <a:ext cx="504056" cy="356642"/>
              <a:chOff x="-3197604" y="3523268"/>
              <a:chExt cx="956718" cy="788690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92" name="직사각형 91"/>
              <p:cNvSpPr/>
              <p:nvPr/>
            </p:nvSpPr>
            <p:spPr>
              <a:xfrm>
                <a:off x="-3047312" y="3879910"/>
                <a:ext cx="657225" cy="43204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3" name="사다리꼴 92"/>
              <p:cNvSpPr/>
              <p:nvPr/>
            </p:nvSpPr>
            <p:spPr>
              <a:xfrm>
                <a:off x="-3197604" y="3523268"/>
                <a:ext cx="956718" cy="356642"/>
              </a:xfrm>
              <a:prstGeom prst="trapezoid">
                <a:avLst>
                  <a:gd name="adj" fmla="val 5304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16" name="직사각형 115"/>
            <p:cNvSpPr/>
            <p:nvPr/>
          </p:nvSpPr>
          <p:spPr>
            <a:xfrm>
              <a:off x="835012" y="2205432"/>
              <a:ext cx="35618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bg1"/>
                  </a:solidFill>
                  <a:latin typeface="Narkisim" pitchFamily="34" charset="-79"/>
                  <a:cs typeface="Narkisim" pitchFamily="34" charset="-79"/>
                </a:rPr>
                <a:t>1</a:t>
              </a:r>
              <a:endParaRPr lang="ko-KR" altLang="en-US" sz="2400" dirty="0">
                <a:solidFill>
                  <a:schemeClr val="bg1"/>
                </a:solidFill>
                <a:latin typeface="Narkisim" pitchFamily="34" charset="-79"/>
                <a:cs typeface="Narkisim" pitchFamily="34" charset="-79"/>
              </a:endParaRPr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834444" y="3255367"/>
              <a:ext cx="35618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Narkisim" pitchFamily="34" charset="-79"/>
                  <a:cs typeface="Narkisim" pitchFamily="34" charset="-79"/>
                </a:rPr>
                <a:t>2</a:t>
              </a:r>
              <a:endParaRPr lang="ko-KR" altLang="en-US" sz="2400" dirty="0">
                <a:solidFill>
                  <a:schemeClr val="bg1"/>
                </a:solidFill>
                <a:latin typeface="Narkisim" pitchFamily="34" charset="-79"/>
                <a:cs typeface="Narkisim" pitchFamily="34" charset="-79"/>
              </a:endParaRPr>
            </a:p>
          </p:txBody>
        </p:sp>
      </p:grpSp>
      <p:sp>
        <p:nvSpPr>
          <p:cNvPr id="128" name="직사각형 127"/>
          <p:cNvSpPr/>
          <p:nvPr/>
        </p:nvSpPr>
        <p:spPr>
          <a:xfrm>
            <a:off x="1331640" y="1080416"/>
            <a:ext cx="1465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1. </a:t>
            </a:r>
            <a:r>
              <a:rPr lang="ko-KR" altLang="en-US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분석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배경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Narkisim" pitchFamily="34" charset="-79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95197" y="3364490"/>
            <a:ext cx="346265" cy="19537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사다리꼴 27"/>
          <p:cNvSpPr/>
          <p:nvPr/>
        </p:nvSpPr>
        <p:spPr>
          <a:xfrm>
            <a:off x="516012" y="3203218"/>
            <a:ext cx="504056" cy="161272"/>
          </a:xfrm>
          <a:prstGeom prst="trapezoid">
            <a:avLst>
              <a:gd name="adj" fmla="val 5304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96584" y="3145499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Narkisim" pitchFamily="34" charset="-79"/>
                <a:cs typeface="Narkisim" pitchFamily="34" charset="-79"/>
              </a:rPr>
              <a:t>3</a:t>
            </a:r>
            <a:endParaRPr lang="ko-KR" altLang="en-US" sz="2400" dirty="0">
              <a:solidFill>
                <a:schemeClr val="bg1"/>
              </a:solidFill>
              <a:latin typeface="Narkisim" pitchFamily="34" charset="-79"/>
              <a:cs typeface="Narkisim" pitchFamily="34" charset="-79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95197" y="4495891"/>
            <a:ext cx="346265" cy="19537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사다리꼴 30"/>
          <p:cNvSpPr/>
          <p:nvPr/>
        </p:nvSpPr>
        <p:spPr>
          <a:xfrm>
            <a:off x="516012" y="4334619"/>
            <a:ext cx="504056" cy="161272"/>
          </a:xfrm>
          <a:prstGeom prst="trapezoid">
            <a:avLst>
              <a:gd name="adj" fmla="val 53043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96584" y="4274735"/>
            <a:ext cx="35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Narkisim" pitchFamily="34" charset="-79"/>
                <a:cs typeface="Narkisim" pitchFamily="34" charset="-79"/>
              </a:rPr>
              <a:t>4</a:t>
            </a:r>
            <a:endParaRPr lang="ko-KR" altLang="en-US" sz="2400" dirty="0">
              <a:solidFill>
                <a:schemeClr val="bg1"/>
              </a:solidFill>
              <a:latin typeface="Narkisim" pitchFamily="34" charset="-79"/>
              <a:cs typeface="Narkisim" pitchFamily="34" charset="-79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331640" y="2130473"/>
            <a:ext cx="2376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2.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분석 과정</a:t>
            </a:r>
            <a:endParaRPr lang="en-US" altLang="ko-KR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Narkisim" pitchFamily="34" charset="-79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331640" y="3191665"/>
            <a:ext cx="1465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3.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분석 결과</a:t>
            </a:r>
            <a:endParaRPr lang="en-US" altLang="ko-KR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Narkisim" pitchFamily="34" charset="-79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331640" y="4311225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4.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Narkisim" pitchFamily="34" charset="-79"/>
              </a:rPr>
              <a:t>참고자료</a:t>
            </a:r>
            <a:endParaRPr lang="en-US" altLang="ko-KR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Narkisim" pitchFamily="34" charset="-79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464125" y="251356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개요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60648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Narkisim" pitchFamily="34" charset="-79"/>
              </a:rPr>
              <a:t>1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Narkisim" pitchFamily="34" charset="-79"/>
              </a:rPr>
              <a:t>.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Narkisim" pitchFamily="34" charset="-79"/>
              </a:rPr>
              <a:t>분석배경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4748" y="799055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 지속되는 폭염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늘어가는 </a:t>
            </a:r>
            <a:r>
              <a:rPr lang="ko-KR" altLang="en-US" sz="2000" b="1" dirty="0" err="1" smtClean="0"/>
              <a:t>온열질환자</a:t>
            </a:r>
            <a:endParaRPr lang="ko-KR" altLang="en-US" sz="2000" b="1" dirty="0"/>
          </a:p>
        </p:txBody>
      </p:sp>
      <p:grpSp>
        <p:nvGrpSpPr>
          <p:cNvPr id="6" name="그룹 5"/>
          <p:cNvGrpSpPr/>
          <p:nvPr/>
        </p:nvGrpSpPr>
        <p:grpSpPr>
          <a:xfrm>
            <a:off x="310828" y="1371015"/>
            <a:ext cx="3864049" cy="1688420"/>
            <a:chOff x="323528" y="1371015"/>
            <a:chExt cx="3864049" cy="168842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948"/>
            <a:stretch/>
          </p:blipFill>
          <p:spPr bwMode="auto">
            <a:xfrm>
              <a:off x="323528" y="1371015"/>
              <a:ext cx="3629025" cy="1651513"/>
            </a:xfrm>
            <a:prstGeom prst="rect">
              <a:avLst/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603401" y="2813214"/>
              <a:ext cx="158417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 smtClean="0">
                  <a:latin typeface="+mn-ea"/>
                </a:rPr>
                <a:t>&lt;</a:t>
              </a:r>
              <a:r>
                <a:rPr lang="ko-KR" altLang="en-US" sz="1000" dirty="0" smtClean="0">
                  <a:latin typeface="+mn-ea"/>
                </a:rPr>
                <a:t>출처 </a:t>
              </a:r>
              <a:r>
                <a:rPr lang="en-US" altLang="ko-KR" sz="1000" dirty="0" smtClean="0">
                  <a:latin typeface="+mn-ea"/>
                </a:rPr>
                <a:t>: </a:t>
              </a:r>
              <a:r>
                <a:rPr lang="ko-KR" altLang="en-US" sz="1000" dirty="0" smtClean="0">
                  <a:latin typeface="+mn-ea"/>
                </a:rPr>
                <a:t>서울경제</a:t>
              </a:r>
              <a:r>
                <a:rPr lang="en-US" altLang="ko-KR" sz="1000" dirty="0" smtClean="0">
                  <a:latin typeface="+mn-ea"/>
                </a:rPr>
                <a:t>&gt;</a:t>
              </a:r>
              <a:endParaRPr lang="ko-KR" altLang="en-US" sz="1000" dirty="0">
                <a:latin typeface="+mn-ea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465" y="3809935"/>
            <a:ext cx="616350" cy="709903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4432465" y="4417069"/>
            <a:ext cx="616350" cy="524099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838" y="3446811"/>
            <a:ext cx="616350" cy="709903"/>
          </a:xfrm>
          <a:prstGeom prst="rect">
            <a:avLst/>
          </a:prstGeom>
        </p:spPr>
      </p:pic>
      <p:sp>
        <p:nvSpPr>
          <p:cNvPr id="34" name="모서리가 둥근 직사각형 33"/>
          <p:cNvSpPr/>
          <p:nvPr/>
        </p:nvSpPr>
        <p:spPr>
          <a:xfrm>
            <a:off x="5264838" y="4062117"/>
            <a:ext cx="616350" cy="879051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934" y="2664442"/>
            <a:ext cx="616350" cy="709903"/>
          </a:xfrm>
          <a:prstGeom prst="rect">
            <a:avLst/>
          </a:prstGeom>
        </p:spPr>
      </p:pic>
      <p:sp>
        <p:nvSpPr>
          <p:cNvPr id="36" name="모서리가 둥근 직사각형 35"/>
          <p:cNvSpPr/>
          <p:nvPr/>
        </p:nvSpPr>
        <p:spPr>
          <a:xfrm>
            <a:off x="6128934" y="3249136"/>
            <a:ext cx="616350" cy="1692032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030" y="3129697"/>
            <a:ext cx="616350" cy="709903"/>
          </a:xfrm>
          <a:prstGeom prst="rect">
            <a:avLst/>
          </a:prstGeom>
        </p:spPr>
      </p:pic>
      <p:sp>
        <p:nvSpPr>
          <p:cNvPr id="38" name="모서리가 둥근 직사각형 37"/>
          <p:cNvSpPr/>
          <p:nvPr/>
        </p:nvSpPr>
        <p:spPr>
          <a:xfrm>
            <a:off x="6993030" y="3707168"/>
            <a:ext cx="616350" cy="1234001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126" y="1418694"/>
            <a:ext cx="616350" cy="709903"/>
          </a:xfrm>
          <a:prstGeom prst="rect">
            <a:avLst/>
          </a:prstGeom>
        </p:spPr>
      </p:pic>
      <p:sp>
        <p:nvSpPr>
          <p:cNvPr id="40" name="모서리가 둥근 직사각형 39"/>
          <p:cNvSpPr/>
          <p:nvPr/>
        </p:nvSpPr>
        <p:spPr>
          <a:xfrm>
            <a:off x="7857126" y="1968797"/>
            <a:ext cx="616350" cy="2972371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340979" y="1412776"/>
            <a:ext cx="244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 smtClean="0"/>
              <a:t>온열질환자</a:t>
            </a:r>
            <a:r>
              <a:rPr lang="en-US" altLang="ko-KR" sz="1600" b="1" dirty="0" smtClean="0"/>
              <a:t>(</a:t>
            </a:r>
            <a:r>
              <a:rPr lang="ko-KR" altLang="en-US" sz="1600" b="1" dirty="0" smtClean="0"/>
              <a:t>사망자</a:t>
            </a:r>
            <a:r>
              <a:rPr lang="en-US" altLang="ko-KR" sz="1600" b="1" dirty="0" smtClean="0"/>
              <a:t>)</a:t>
            </a:r>
            <a:r>
              <a:rPr lang="ko-KR" altLang="en-US" sz="1600" b="1" dirty="0" smtClean="0"/>
              <a:t> 수</a:t>
            </a:r>
            <a:endParaRPr lang="ko-KR" altLang="en-US" sz="16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4390453" y="5010411"/>
            <a:ext cx="706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ea typeface="돋움체" pitchFamily="49" charset="-127"/>
              </a:rPr>
              <a:t>2014</a:t>
            </a:r>
            <a:endParaRPr lang="ko-KR" altLang="en-US" sz="1200" b="1" dirty="0">
              <a:ea typeface="돋움체" pitchFamily="49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19872" y="5010411"/>
            <a:ext cx="706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ea typeface="돋움체" pitchFamily="49" charset="-127"/>
              </a:rPr>
              <a:t>2015</a:t>
            </a:r>
            <a:endParaRPr lang="ko-KR" altLang="en-US" sz="1200" b="1" dirty="0">
              <a:ea typeface="돋움체" pitchFamily="49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083968" y="5010411"/>
            <a:ext cx="706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ea typeface="돋움체" pitchFamily="49" charset="-127"/>
              </a:rPr>
              <a:t>2016</a:t>
            </a:r>
            <a:endParaRPr lang="ko-KR" altLang="en-US" sz="1200" b="1" dirty="0">
              <a:ea typeface="돋움체" pitchFamily="49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948064" y="5010410"/>
            <a:ext cx="706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ea typeface="돋움체" pitchFamily="49" charset="-127"/>
              </a:rPr>
              <a:t>2017</a:t>
            </a:r>
            <a:endParaRPr lang="ko-KR" altLang="en-US" sz="1200" b="1" dirty="0">
              <a:ea typeface="돋움체" pitchFamily="49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812160" y="5015433"/>
            <a:ext cx="706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ea typeface="돋움체" pitchFamily="49" charset="-127"/>
              </a:rPr>
              <a:t>2018</a:t>
            </a:r>
            <a:endParaRPr lang="ko-KR" altLang="en-US" sz="1200" b="1" dirty="0">
              <a:ea typeface="돋움체" pitchFamily="49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59141" y="4381338"/>
            <a:ext cx="568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556</a:t>
            </a: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(1)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88560" y="4095153"/>
            <a:ext cx="59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1,056</a:t>
            </a: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(11)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152656" y="3489633"/>
            <a:ext cx="59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2,125</a:t>
            </a: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(17)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016752" y="3888064"/>
            <a:ext cx="592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1,574</a:t>
            </a: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(11)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880848" y="2880893"/>
            <a:ext cx="594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4,526</a:t>
            </a:r>
          </a:p>
          <a:p>
            <a:pPr algn="ctr"/>
            <a:r>
              <a:rPr lang="en-US" altLang="ko-KR" sz="1200" b="1" dirty="0" smtClean="0">
                <a:solidFill>
                  <a:schemeClr val="bg1"/>
                </a:solidFill>
              </a:rPr>
              <a:t>(48)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04667" y="5229200"/>
            <a:ext cx="17281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+mn-ea"/>
              </a:rPr>
              <a:t>&lt;</a:t>
            </a:r>
            <a:r>
              <a:rPr lang="ko-KR" altLang="en-US" sz="1000" dirty="0" smtClean="0">
                <a:latin typeface="+mn-ea"/>
              </a:rPr>
              <a:t>출처 </a:t>
            </a:r>
            <a:r>
              <a:rPr lang="en-US" altLang="ko-KR" sz="1000" dirty="0" smtClean="0">
                <a:latin typeface="+mn-ea"/>
              </a:rPr>
              <a:t>: </a:t>
            </a:r>
            <a:r>
              <a:rPr lang="ko-KR" altLang="en-US" sz="1000" dirty="0" smtClean="0">
                <a:latin typeface="+mn-ea"/>
              </a:rPr>
              <a:t>질병관리본부</a:t>
            </a:r>
            <a:r>
              <a:rPr lang="en-US" altLang="ko-KR" sz="1000" dirty="0" smtClean="0">
                <a:latin typeface="+mn-ea"/>
              </a:rPr>
              <a:t>&gt;</a:t>
            </a:r>
            <a:endParaRPr lang="ko-KR" altLang="en-US" dirty="0">
              <a:latin typeface="돋움체" pitchFamily="49" charset="-127"/>
              <a:ea typeface="돋움체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0828" y="4581128"/>
            <a:ext cx="3650300" cy="92333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날이 갈수록 더워지는 서울시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올해</a:t>
            </a:r>
            <a:r>
              <a:rPr lang="en-US" altLang="ko-KR" sz="1200" dirty="0" smtClean="0">
                <a:latin typeface="+mn-ea"/>
              </a:rPr>
              <a:t>,</a:t>
            </a:r>
            <a:r>
              <a:rPr lang="ko-KR" altLang="en-US" sz="1200" dirty="0" smtClean="0">
                <a:latin typeface="+mn-ea"/>
              </a:rPr>
              <a:t> 폭염특보 발령</a:t>
            </a:r>
            <a:r>
              <a:rPr lang="en-US" altLang="ko-KR" sz="1200" dirty="0" smtClean="0">
                <a:latin typeface="+mn-ea"/>
              </a:rPr>
              <a:t>(5/24)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불쾌지수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err="1" smtClean="0">
                <a:latin typeface="+mn-ea"/>
              </a:rPr>
              <a:t>온열질환자</a:t>
            </a:r>
            <a:r>
              <a:rPr lang="ko-KR" altLang="en-US" sz="1200" dirty="0" smtClean="0">
                <a:latin typeface="+mn-ea"/>
              </a:rPr>
              <a:t> 상승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225004" y="1368240"/>
            <a:ext cx="4608512" cy="41362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310828" y="3100249"/>
            <a:ext cx="3893839" cy="1338440"/>
            <a:chOff x="310828" y="2996952"/>
            <a:chExt cx="3893839" cy="1338440"/>
          </a:xfrm>
        </p:grpSpPr>
        <p:sp>
          <p:nvSpPr>
            <p:cNvPr id="41" name="TextBox 40"/>
            <p:cNvSpPr txBox="1"/>
            <p:nvPr/>
          </p:nvSpPr>
          <p:spPr>
            <a:xfrm>
              <a:off x="310828" y="3088897"/>
              <a:ext cx="3650300" cy="1246495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900" dirty="0" smtClean="0">
                <a:latin typeface="+mn-ea"/>
              </a:endParaRPr>
            </a:p>
            <a:p>
              <a:pPr>
                <a:lnSpc>
                  <a:spcPct val="150000"/>
                </a:lnSpc>
              </a:pPr>
              <a:endParaRPr lang="en-US" altLang="ko-KR" sz="500" dirty="0" smtClean="0"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900" dirty="0" smtClean="0">
                  <a:latin typeface="+mn-ea"/>
                </a:rPr>
                <a:t>연령별로는 </a:t>
              </a:r>
              <a:r>
                <a:rPr lang="en-US" altLang="ko-KR" sz="900" dirty="0">
                  <a:latin typeface="+mn-ea"/>
                </a:rPr>
                <a:t>31.8%</a:t>
              </a:r>
              <a:r>
                <a:rPr lang="ko-KR" altLang="en-US" sz="900" dirty="0">
                  <a:latin typeface="+mn-ea"/>
                </a:rPr>
                <a:t>가</a:t>
              </a:r>
              <a:r>
                <a:rPr lang="en-US" altLang="ko-KR" sz="900" dirty="0">
                  <a:latin typeface="+mn-ea"/>
                </a:rPr>
                <a:t>(1,280</a:t>
              </a:r>
              <a:r>
                <a:rPr lang="ko-KR" altLang="en-US" sz="900" dirty="0">
                  <a:latin typeface="+mn-ea"/>
                </a:rPr>
                <a:t>명</a:t>
              </a:r>
              <a:r>
                <a:rPr lang="en-US" altLang="ko-KR" sz="900" dirty="0">
                  <a:latin typeface="+mn-ea"/>
                </a:rPr>
                <a:t>)</a:t>
              </a:r>
              <a:r>
                <a:rPr lang="ko-KR" altLang="en-US" sz="900" dirty="0">
                  <a:latin typeface="+mn-ea"/>
                </a:rPr>
                <a:t>이 </a:t>
              </a:r>
              <a:r>
                <a:rPr lang="en-US" altLang="ko-KR" sz="900" dirty="0">
                  <a:latin typeface="+mn-ea"/>
                </a:rPr>
                <a:t>65</a:t>
              </a:r>
              <a:r>
                <a:rPr lang="ko-KR" altLang="en-US" sz="900" dirty="0">
                  <a:latin typeface="+mn-ea"/>
                </a:rPr>
                <a:t>세 이상 노인이었다</a:t>
              </a:r>
              <a:r>
                <a:rPr lang="en-US" altLang="ko-KR" sz="900" dirty="0">
                  <a:latin typeface="+mn-ea"/>
                </a:rPr>
                <a:t>. </a:t>
              </a:r>
              <a:r>
                <a:rPr lang="ko-KR" altLang="en-US" sz="900" dirty="0">
                  <a:latin typeface="+mn-ea"/>
                </a:rPr>
                <a:t>이어 </a:t>
              </a:r>
              <a:r>
                <a:rPr lang="en-US" altLang="ko-KR" sz="900" dirty="0" smtClean="0">
                  <a:latin typeface="+mn-ea"/>
                </a:rPr>
                <a:t>50</a:t>
              </a:r>
              <a:r>
                <a:rPr lang="ko-KR" altLang="en-US" sz="900" dirty="0">
                  <a:latin typeface="+mn-ea"/>
                </a:rPr>
                <a:t>대 </a:t>
              </a:r>
              <a:r>
                <a:rPr lang="en-US" altLang="ko-KR" sz="900" dirty="0">
                  <a:latin typeface="+mn-ea"/>
                </a:rPr>
                <a:t>845</a:t>
              </a:r>
              <a:r>
                <a:rPr lang="ko-KR" altLang="en-US" sz="900" dirty="0" smtClean="0">
                  <a:latin typeface="+mn-ea"/>
                </a:rPr>
                <a:t>명</a:t>
              </a:r>
              <a:r>
                <a:rPr lang="en-US" altLang="ko-KR" sz="900" dirty="0" smtClean="0">
                  <a:latin typeface="+mn-ea"/>
                </a:rPr>
                <a:t>, 40</a:t>
              </a:r>
              <a:r>
                <a:rPr lang="ko-KR" altLang="en-US" sz="900" dirty="0">
                  <a:latin typeface="+mn-ea"/>
                </a:rPr>
                <a:t>대 </a:t>
              </a:r>
              <a:r>
                <a:rPr lang="en-US" altLang="ko-KR" sz="900" dirty="0">
                  <a:latin typeface="+mn-ea"/>
                </a:rPr>
                <a:t>595</a:t>
              </a:r>
              <a:r>
                <a:rPr lang="ko-KR" altLang="en-US" sz="900" dirty="0" smtClean="0">
                  <a:latin typeface="+mn-ea"/>
                </a:rPr>
                <a:t>명</a:t>
              </a:r>
              <a:r>
                <a:rPr lang="en-US" altLang="ko-KR" sz="900" dirty="0" smtClean="0">
                  <a:latin typeface="+mn-ea"/>
                </a:rPr>
                <a:t>, 30</a:t>
              </a:r>
              <a:r>
                <a:rPr lang="ko-KR" altLang="en-US" sz="900" dirty="0">
                  <a:latin typeface="+mn-ea"/>
                </a:rPr>
                <a:t>대 </a:t>
              </a:r>
              <a:r>
                <a:rPr lang="en-US" altLang="ko-KR" sz="900" dirty="0">
                  <a:latin typeface="+mn-ea"/>
                </a:rPr>
                <a:t>452</a:t>
              </a:r>
              <a:r>
                <a:rPr lang="ko-KR" altLang="en-US" sz="900" dirty="0" smtClean="0">
                  <a:latin typeface="+mn-ea"/>
                </a:rPr>
                <a:t>명</a:t>
              </a:r>
              <a:r>
                <a:rPr lang="en-US" altLang="ko-KR" sz="900" dirty="0" smtClean="0">
                  <a:latin typeface="+mn-ea"/>
                </a:rPr>
                <a:t>, 20</a:t>
              </a:r>
              <a:r>
                <a:rPr lang="ko-KR" altLang="en-US" sz="900" dirty="0">
                  <a:latin typeface="+mn-ea"/>
                </a:rPr>
                <a:t>대 </a:t>
              </a:r>
              <a:r>
                <a:rPr lang="en-US" altLang="ko-KR" sz="900" dirty="0">
                  <a:latin typeface="+mn-ea"/>
                </a:rPr>
                <a:t>338</a:t>
              </a:r>
              <a:r>
                <a:rPr lang="ko-KR" altLang="en-US" sz="900" dirty="0" smtClean="0">
                  <a:latin typeface="+mn-ea"/>
                </a:rPr>
                <a:t>명</a:t>
              </a:r>
              <a:r>
                <a:rPr lang="en-US" altLang="ko-KR" sz="900" dirty="0" smtClean="0">
                  <a:latin typeface="+mn-ea"/>
                </a:rPr>
                <a:t>, 10</a:t>
              </a:r>
              <a:r>
                <a:rPr lang="ko-KR" altLang="en-US" sz="900" dirty="0">
                  <a:latin typeface="+mn-ea"/>
                </a:rPr>
                <a:t>대 </a:t>
              </a:r>
              <a:r>
                <a:rPr lang="en-US" altLang="ko-KR" sz="900" dirty="0">
                  <a:latin typeface="+mn-ea"/>
                </a:rPr>
                <a:t>115</a:t>
              </a:r>
              <a:r>
                <a:rPr lang="ko-KR" altLang="en-US" sz="900" dirty="0">
                  <a:latin typeface="+mn-ea"/>
                </a:rPr>
                <a:t>명 등 고령일수록 취약했다</a:t>
              </a:r>
              <a:r>
                <a:rPr lang="en-US" altLang="ko-KR" sz="900" dirty="0">
                  <a:latin typeface="+mn-ea"/>
                </a:rPr>
                <a:t>. 10</a:t>
              </a:r>
              <a:r>
                <a:rPr lang="ko-KR" altLang="en-US" sz="900" dirty="0">
                  <a:latin typeface="+mn-ea"/>
                </a:rPr>
                <a:t>살 미만 아동도 </a:t>
              </a:r>
              <a:r>
                <a:rPr lang="en-US" altLang="ko-KR" sz="900" dirty="0">
                  <a:latin typeface="+mn-ea"/>
                </a:rPr>
                <a:t>20</a:t>
              </a:r>
              <a:r>
                <a:rPr lang="ko-KR" altLang="en-US" sz="900" dirty="0">
                  <a:latin typeface="+mn-ea"/>
                </a:rPr>
                <a:t>명 집계됐다</a:t>
              </a:r>
              <a:r>
                <a:rPr lang="en-US" altLang="ko-KR" sz="900" dirty="0" smtClean="0">
                  <a:latin typeface="+mn-ea"/>
                </a:rPr>
                <a:t>.</a:t>
              </a:r>
            </a:p>
            <a:p>
              <a:pPr>
                <a:lnSpc>
                  <a:spcPct val="150000"/>
                </a:lnSpc>
              </a:pPr>
              <a:endParaRPr lang="ko-KR" altLang="en-US" sz="900" dirty="0"/>
            </a:p>
          </p:txBody>
        </p:sp>
        <p:pic>
          <p:nvPicPr>
            <p:cNvPr id="6147" name="Picture 3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8241" b="41908"/>
            <a:stretch/>
          </p:blipFill>
          <p:spPr bwMode="auto">
            <a:xfrm>
              <a:off x="340245" y="2996952"/>
              <a:ext cx="2524894" cy="4315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2" name="TextBox 41"/>
            <p:cNvSpPr txBox="1"/>
            <p:nvPr/>
          </p:nvSpPr>
          <p:spPr>
            <a:xfrm>
              <a:off x="2620491" y="4089171"/>
              <a:ext cx="158417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 smtClean="0">
                  <a:latin typeface="+mn-ea"/>
                </a:rPr>
                <a:t>&lt;</a:t>
              </a:r>
              <a:r>
                <a:rPr lang="ko-KR" altLang="en-US" sz="1000" dirty="0" smtClean="0">
                  <a:latin typeface="+mn-ea"/>
                </a:rPr>
                <a:t>출처 </a:t>
              </a:r>
              <a:r>
                <a:rPr lang="en-US" altLang="ko-KR" sz="1000" dirty="0" smtClean="0">
                  <a:latin typeface="+mn-ea"/>
                </a:rPr>
                <a:t>: </a:t>
              </a:r>
              <a:r>
                <a:rPr lang="ko-KR" altLang="en-US" sz="1000" dirty="0" err="1" smtClean="0">
                  <a:latin typeface="+mn-ea"/>
                </a:rPr>
                <a:t>시사위크</a:t>
              </a:r>
              <a:r>
                <a:rPr lang="en-US" altLang="ko-KR" sz="1000" dirty="0" smtClean="0">
                  <a:latin typeface="+mn-ea"/>
                </a:rPr>
                <a:t>&gt;</a:t>
              </a:r>
              <a:endParaRPr lang="ko-KR" altLang="en-US" sz="1000" dirty="0">
                <a:latin typeface="+mn-ea"/>
              </a:endParaRPr>
            </a:p>
          </p:txBody>
        </p:sp>
      </p:grpSp>
      <p:pic>
        <p:nvPicPr>
          <p:cNvPr id="47" name="그림 4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60648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1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 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분석배경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9776" y="825352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서울시의 대책                             </a:t>
            </a:r>
            <a:r>
              <a:rPr lang="ko-KR" altLang="en-US" sz="2000" b="1" dirty="0">
                <a:solidFill>
                  <a:prstClr val="black"/>
                </a:solidFill>
              </a:rPr>
              <a:t>목적 설정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89903" y="5085184"/>
            <a:ext cx="17220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solidFill>
                  <a:prstClr val="black"/>
                </a:solidFill>
                <a:latin typeface="+mj-ea"/>
                <a:ea typeface="+mj-ea"/>
              </a:rPr>
              <a:t>&lt;</a:t>
            </a:r>
            <a:r>
              <a:rPr lang="ko-KR" altLang="en-US" sz="1000" dirty="0" smtClean="0">
                <a:solidFill>
                  <a:prstClr val="black"/>
                </a:solidFill>
                <a:latin typeface="+mj-ea"/>
                <a:ea typeface="+mj-ea"/>
              </a:rPr>
              <a:t>출처 </a:t>
            </a:r>
            <a:r>
              <a:rPr lang="en-US" altLang="ko-KR" sz="1000" dirty="0" smtClean="0">
                <a:solidFill>
                  <a:prstClr val="black"/>
                </a:solidFill>
                <a:latin typeface="+mj-ea"/>
                <a:ea typeface="+mj-ea"/>
              </a:rPr>
              <a:t>: </a:t>
            </a:r>
            <a:r>
              <a:rPr lang="ko-KR" altLang="en-US" sz="1000" dirty="0" smtClean="0">
                <a:solidFill>
                  <a:prstClr val="black"/>
                </a:solidFill>
                <a:latin typeface="+mj-ea"/>
                <a:ea typeface="+mj-ea"/>
              </a:rPr>
              <a:t>환경과 조경</a:t>
            </a:r>
            <a:r>
              <a:rPr lang="en-US" altLang="ko-KR" sz="1000" dirty="0" smtClean="0">
                <a:solidFill>
                  <a:prstClr val="black"/>
                </a:solidFill>
                <a:latin typeface="+mj-ea"/>
                <a:ea typeface="+mj-ea"/>
              </a:rPr>
              <a:t>&gt;</a:t>
            </a:r>
            <a:endParaRPr lang="ko-KR" altLang="en-US" sz="1000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00" y="1484784"/>
            <a:ext cx="3497030" cy="3584571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028982" y="2924945"/>
            <a:ext cx="576064" cy="496140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624576" y="2572849"/>
            <a:ext cx="422980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b="1" dirty="0" err="1" smtClean="0">
                <a:latin typeface="+mn-ea"/>
              </a:rPr>
              <a:t>그늘목</a:t>
            </a:r>
            <a:r>
              <a:rPr lang="ko-KR" altLang="en-US" sz="2800" b="1" dirty="0" smtClean="0">
                <a:latin typeface="+mn-ea"/>
              </a:rPr>
              <a:t> 쉼터의 </a:t>
            </a:r>
            <a:r>
              <a:rPr lang="en-US" altLang="ko-KR" sz="2800" b="1" dirty="0" smtClean="0">
                <a:latin typeface="+mn-ea"/>
              </a:rPr>
              <a:t>*</a:t>
            </a:r>
            <a:r>
              <a:rPr lang="ko-KR" altLang="en-US" sz="2800" b="1" dirty="0" smtClean="0">
                <a:latin typeface="+mn-ea"/>
              </a:rPr>
              <a:t>최적입지</a:t>
            </a:r>
            <a:r>
              <a:rPr lang="en-US" altLang="ko-KR" sz="2800" b="1" dirty="0" smtClean="0">
                <a:latin typeface="+mn-ea"/>
              </a:rPr>
              <a:t>,</a:t>
            </a:r>
          </a:p>
          <a:p>
            <a:pPr algn="just"/>
            <a:endParaRPr lang="en-US" altLang="ko-KR" b="1" dirty="0" smtClean="0">
              <a:latin typeface="+mn-ea"/>
            </a:endParaRPr>
          </a:p>
          <a:p>
            <a:pPr algn="just"/>
            <a:r>
              <a:rPr lang="en-US" altLang="ko-KR" sz="2400" b="1" dirty="0">
                <a:latin typeface="+mn-ea"/>
              </a:rPr>
              <a:t> </a:t>
            </a:r>
            <a:r>
              <a:rPr lang="en-US" altLang="ko-KR" sz="2400" b="1" dirty="0" smtClean="0">
                <a:latin typeface="+mn-ea"/>
              </a:rPr>
              <a:t>   </a:t>
            </a:r>
            <a:r>
              <a:rPr lang="ko-KR" altLang="en-US" sz="2800" b="1" dirty="0" smtClean="0">
                <a:latin typeface="+mn-ea"/>
              </a:rPr>
              <a:t>우선순위 선정 필요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12" name="왼쪽 대괄호 11"/>
          <p:cNvSpPr/>
          <p:nvPr/>
        </p:nvSpPr>
        <p:spPr>
          <a:xfrm>
            <a:off x="4662676" y="2290771"/>
            <a:ext cx="144016" cy="1872208"/>
          </a:xfrm>
          <a:prstGeom prst="leftBracket">
            <a:avLst/>
          </a:prstGeom>
          <a:ln w="349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대괄호 13"/>
          <p:cNvSpPr/>
          <p:nvPr/>
        </p:nvSpPr>
        <p:spPr>
          <a:xfrm>
            <a:off x="8676456" y="2236295"/>
            <a:ext cx="179512" cy="1944216"/>
          </a:xfrm>
          <a:prstGeom prst="rightBracket">
            <a:avLst/>
          </a:prstGeom>
          <a:ln w="349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992" y="768279"/>
            <a:ext cx="514256" cy="5142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62676" y="4293096"/>
            <a:ext cx="42298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* </a:t>
            </a:r>
            <a:r>
              <a:rPr lang="ko-KR" altLang="en-US" sz="900" dirty="0" smtClean="0"/>
              <a:t>최적입지 </a:t>
            </a:r>
            <a:r>
              <a:rPr lang="en-US" altLang="ko-KR" sz="900" dirty="0" smtClean="0"/>
              <a:t>= </a:t>
            </a:r>
            <a:r>
              <a:rPr lang="ko-KR" altLang="en-US" sz="900" dirty="0" smtClean="0"/>
              <a:t>횡단보도 주변</a:t>
            </a:r>
            <a:r>
              <a:rPr lang="en-US" altLang="ko-KR" sz="900" dirty="0" smtClean="0"/>
              <a:t>, </a:t>
            </a:r>
            <a:r>
              <a:rPr lang="ko-KR" altLang="en-US" sz="900" dirty="0" err="1" smtClean="0"/>
              <a:t>교통섬</a:t>
            </a:r>
            <a:r>
              <a:rPr lang="ko-KR" altLang="en-US" sz="900" dirty="0" smtClean="0"/>
              <a:t> </a:t>
            </a:r>
            <a:r>
              <a:rPr lang="en-US" altLang="ko-KR" sz="900" dirty="0" smtClean="0"/>
              <a:t>(</a:t>
            </a:r>
            <a:r>
              <a:rPr lang="ko-KR" altLang="en-US" sz="900" dirty="0" smtClean="0"/>
              <a:t>서울시 </a:t>
            </a:r>
            <a:r>
              <a:rPr lang="ko-KR" altLang="en-US" sz="900" dirty="0" err="1" smtClean="0"/>
              <a:t>푸른도시국</a:t>
            </a:r>
            <a:r>
              <a:rPr lang="ko-KR" altLang="en-US" sz="900" dirty="0" smtClean="0"/>
              <a:t> 조경과</a:t>
            </a:r>
            <a:r>
              <a:rPr lang="en-US" altLang="ko-KR" sz="900" dirty="0" smtClean="0"/>
              <a:t>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40906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2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상관관계 분석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8248" y="5320258"/>
            <a:ext cx="8399194" cy="1477328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err="1" smtClean="0">
                <a:latin typeface="+mn-ea"/>
              </a:rPr>
              <a:t>그늘목을</a:t>
            </a:r>
            <a:r>
              <a:rPr lang="ko-KR" altLang="en-US" sz="1200" b="1" dirty="0" smtClean="0">
                <a:latin typeface="+mn-ea"/>
              </a:rPr>
              <a:t> 주로 횡단보도 주변에 </a:t>
            </a:r>
            <a:r>
              <a:rPr lang="ko-KR" altLang="en-US" sz="1200" b="1" dirty="0" err="1" smtClean="0">
                <a:latin typeface="+mn-ea"/>
              </a:rPr>
              <a:t>식재</a:t>
            </a:r>
            <a:r>
              <a:rPr lang="ko-KR" altLang="en-US" sz="1200" b="1" dirty="0" smtClean="0">
                <a:latin typeface="+mn-ea"/>
              </a:rPr>
              <a:t> 계획이므로</a:t>
            </a:r>
            <a:r>
              <a:rPr lang="en-US" altLang="ko-KR" sz="1200" b="1" dirty="0" smtClean="0">
                <a:latin typeface="+mn-ea"/>
              </a:rPr>
              <a:t> </a:t>
            </a:r>
            <a:r>
              <a:rPr lang="ko-KR" altLang="en-US" sz="1200" b="1" dirty="0" smtClean="0">
                <a:latin typeface="+mn-ea"/>
              </a:rPr>
              <a:t>횡단보도 수와 연관 있는 </a:t>
            </a:r>
            <a:r>
              <a:rPr lang="ko-KR" altLang="en-US" sz="1200" b="1" dirty="0">
                <a:latin typeface="+mn-ea"/>
              </a:rPr>
              <a:t>요인들에 </a:t>
            </a:r>
            <a:r>
              <a:rPr lang="ko-KR" altLang="en-US" sz="1200" b="1" dirty="0" smtClean="0">
                <a:latin typeface="+mn-ea"/>
              </a:rPr>
              <a:t>대한 분석 실시</a:t>
            </a:r>
            <a:endParaRPr lang="en-US" altLang="ko-KR" sz="1200" b="1" dirty="0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smtClean="0">
                <a:latin typeface="+mn-ea"/>
              </a:rPr>
              <a:t>그래프 상</a:t>
            </a:r>
            <a:r>
              <a:rPr lang="en-US" altLang="ko-KR" sz="1200" b="1" dirty="0" smtClean="0">
                <a:latin typeface="+mn-ea"/>
              </a:rPr>
              <a:t>,</a:t>
            </a:r>
            <a:r>
              <a:rPr lang="ko-KR" altLang="en-US" sz="1200" b="1" dirty="0" smtClean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4</a:t>
            </a:r>
            <a:r>
              <a:rPr lang="ko-KR" altLang="en-US" sz="1200" b="1" dirty="0" smtClean="0">
                <a:latin typeface="+mn-ea"/>
              </a:rPr>
              <a:t>가지 요인</a:t>
            </a:r>
            <a:r>
              <a:rPr lang="en-US" altLang="ko-KR" sz="1200" b="1" dirty="0" smtClean="0">
                <a:latin typeface="+mn-ea"/>
              </a:rPr>
              <a:t>(</a:t>
            </a:r>
            <a:r>
              <a:rPr lang="ko-KR" altLang="en-US" sz="1200" b="1" dirty="0" smtClean="0">
                <a:latin typeface="+mn-ea"/>
              </a:rPr>
              <a:t>생활인구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버스정류장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노인인구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err="1" smtClean="0">
                <a:latin typeface="+mn-ea"/>
              </a:rPr>
              <a:t>집객시설</a:t>
            </a:r>
            <a:r>
              <a:rPr lang="en-US" altLang="ko-KR" sz="1200" b="1" dirty="0" smtClean="0">
                <a:latin typeface="+mn-ea"/>
              </a:rPr>
              <a:t>)</a:t>
            </a:r>
            <a:r>
              <a:rPr lang="ko-KR" altLang="en-US" sz="1200" b="1" dirty="0" smtClean="0">
                <a:latin typeface="+mn-ea"/>
              </a:rPr>
              <a:t>은 횡단보도 수와 양의 관계로 보임</a:t>
            </a:r>
            <a:endParaRPr lang="en-US" altLang="ko-KR" sz="1200" b="1" dirty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r>
              <a:rPr lang="ko-KR" altLang="en-US" sz="1200" b="1" dirty="0" smtClean="0">
                <a:latin typeface="+mn-ea"/>
              </a:rPr>
              <a:t>분석 결과</a:t>
            </a:r>
            <a:r>
              <a:rPr lang="en-US" altLang="ko-KR" sz="1200" b="1" dirty="0" smtClean="0">
                <a:latin typeface="+mn-ea"/>
              </a:rPr>
              <a:t>,</a:t>
            </a:r>
            <a:r>
              <a:rPr lang="ko-KR" altLang="en-US" sz="1200" b="1" dirty="0" smtClean="0">
                <a:latin typeface="+mn-ea"/>
              </a:rPr>
              <a:t> 중요 요인</a:t>
            </a:r>
            <a:r>
              <a:rPr lang="en-US" altLang="ko-KR" sz="1200" b="1" dirty="0" smtClean="0">
                <a:latin typeface="+mn-ea"/>
              </a:rPr>
              <a:t>(</a:t>
            </a:r>
            <a:r>
              <a:rPr lang="ko-KR" altLang="en-US" sz="1200" b="1" dirty="0" smtClean="0">
                <a:latin typeface="+mn-ea"/>
              </a:rPr>
              <a:t>생활인구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버스정류장</a:t>
            </a:r>
            <a:r>
              <a:rPr lang="en-US" altLang="ko-KR" sz="1200" b="1" dirty="0" smtClean="0">
                <a:latin typeface="+mn-ea"/>
              </a:rPr>
              <a:t>, </a:t>
            </a:r>
            <a:r>
              <a:rPr lang="ko-KR" altLang="en-US" sz="1200" b="1" dirty="0" smtClean="0">
                <a:latin typeface="+mn-ea"/>
              </a:rPr>
              <a:t>노인인구</a:t>
            </a:r>
            <a:r>
              <a:rPr lang="en-US" altLang="ko-KR" sz="1200" b="1" dirty="0" smtClean="0">
                <a:latin typeface="+mn-ea"/>
              </a:rPr>
              <a:t>)</a:t>
            </a:r>
            <a:r>
              <a:rPr lang="ko-KR" altLang="en-US" sz="1200" b="1" dirty="0" smtClean="0">
                <a:latin typeface="+mn-ea"/>
              </a:rPr>
              <a:t>과 약한 요인</a:t>
            </a:r>
            <a:r>
              <a:rPr lang="en-US" altLang="ko-KR" sz="1200" b="1" dirty="0" smtClean="0">
                <a:latin typeface="+mn-ea"/>
              </a:rPr>
              <a:t>(</a:t>
            </a:r>
            <a:r>
              <a:rPr lang="ko-KR" altLang="en-US" sz="1200" b="1" dirty="0" err="1" smtClean="0">
                <a:latin typeface="+mn-ea"/>
              </a:rPr>
              <a:t>집객시설</a:t>
            </a:r>
            <a:r>
              <a:rPr lang="en-US" altLang="ko-KR" sz="1200" b="1" dirty="0" smtClean="0">
                <a:latin typeface="+mn-ea"/>
              </a:rPr>
              <a:t>)</a:t>
            </a:r>
            <a:r>
              <a:rPr lang="ko-KR" altLang="en-US" sz="1200" b="1" dirty="0" smtClean="0">
                <a:latin typeface="+mn-ea"/>
              </a:rPr>
              <a:t>으로 상관관계가 성립함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    (P-Value(</a:t>
            </a:r>
            <a:r>
              <a:rPr lang="en-US" altLang="ko-KR" sz="1200" b="1" dirty="0" err="1" smtClean="0">
                <a:latin typeface="+mn-ea"/>
              </a:rPr>
              <a:t>Pr</a:t>
            </a:r>
            <a:r>
              <a:rPr lang="en-US" altLang="ko-KR" sz="1200" b="1" dirty="0" smtClean="0">
                <a:latin typeface="+mn-ea"/>
              </a:rPr>
              <a:t>)</a:t>
            </a:r>
            <a:r>
              <a:rPr lang="ko-KR" altLang="en-US" sz="1200" b="1" dirty="0" smtClean="0">
                <a:latin typeface="+mn-ea"/>
              </a:rPr>
              <a:t>가 낮을수록 상관관계 </a:t>
            </a:r>
            <a:r>
              <a:rPr lang="ko-KR" altLang="en-US" sz="1200" b="1" dirty="0" smtClean="0"/>
              <a:t>↑</a:t>
            </a:r>
            <a:r>
              <a:rPr lang="en-US" altLang="ko-KR" sz="1200" b="1" dirty="0" smtClean="0"/>
              <a:t>, R-squared : 0.7906 </a:t>
            </a:r>
            <a:r>
              <a:rPr lang="en-US" altLang="ko-KR" sz="1200" b="1" dirty="0" smtClean="0">
                <a:sym typeface="Wingdings" panose="05000000000000000000" pitchFamily="2" charset="2"/>
              </a:rPr>
              <a:t></a:t>
            </a:r>
            <a:r>
              <a:rPr lang="en-US" altLang="ko-KR" sz="1200" b="1" dirty="0" smtClean="0"/>
              <a:t> 79.06%</a:t>
            </a:r>
            <a:r>
              <a:rPr lang="ko-KR" altLang="en-US" sz="1200" b="1" dirty="0" smtClean="0"/>
              <a:t>의 정확성</a:t>
            </a:r>
            <a:r>
              <a:rPr lang="en-US" altLang="ko-KR" sz="1200" b="1" dirty="0" smtClean="0">
                <a:latin typeface="+mn-ea"/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4.  </a:t>
            </a:r>
            <a:r>
              <a:rPr lang="ko-KR" altLang="en-US" sz="1200" b="1" dirty="0" smtClean="0">
                <a:latin typeface="+mn-ea"/>
              </a:rPr>
              <a:t>어린이 </a:t>
            </a:r>
            <a:r>
              <a:rPr lang="ko-KR" altLang="en-US" sz="1200" b="1" dirty="0">
                <a:latin typeface="+mn-ea"/>
              </a:rPr>
              <a:t>인구는 횡단보도 수와 </a:t>
            </a:r>
            <a:r>
              <a:rPr lang="ko-KR" altLang="en-US" sz="1200" b="1" dirty="0" smtClean="0">
                <a:latin typeface="+mn-ea"/>
              </a:rPr>
              <a:t>무관함</a:t>
            </a:r>
            <a:r>
              <a:rPr lang="en-US" altLang="ko-KR" sz="1200" b="1" dirty="0" smtClean="0">
                <a:latin typeface="+mn-ea"/>
              </a:rPr>
              <a:t>(</a:t>
            </a:r>
            <a:r>
              <a:rPr lang="ko-KR" altLang="en-US" sz="1200" b="1" dirty="0" smtClean="0">
                <a:latin typeface="+mn-ea"/>
              </a:rPr>
              <a:t>그래프</a:t>
            </a:r>
            <a:r>
              <a:rPr lang="en-US" altLang="ko-KR" sz="1200" b="1" dirty="0">
                <a:latin typeface="+mn-ea"/>
              </a:rPr>
              <a:t>,</a:t>
            </a:r>
            <a:r>
              <a:rPr lang="en-US" altLang="ko-KR" sz="1200" b="1" dirty="0" smtClean="0">
                <a:latin typeface="+mn-ea"/>
              </a:rPr>
              <a:t> </a:t>
            </a:r>
            <a:r>
              <a:rPr lang="ko-KR" altLang="en-US" sz="1200" b="1" dirty="0" smtClean="0">
                <a:latin typeface="+mn-ea"/>
              </a:rPr>
              <a:t>분석 결과 참고</a:t>
            </a:r>
            <a:r>
              <a:rPr lang="en-US" altLang="ko-KR" sz="1200" b="1" dirty="0" smtClean="0">
                <a:latin typeface="+mn-ea"/>
              </a:rPr>
              <a:t>)</a:t>
            </a:r>
            <a:endParaRPr lang="en-US" altLang="ko-KR" sz="1200" dirty="0"/>
          </a:p>
        </p:txBody>
      </p:sp>
      <p:grpSp>
        <p:nvGrpSpPr>
          <p:cNvPr id="8" name="그룹 7"/>
          <p:cNvGrpSpPr/>
          <p:nvPr/>
        </p:nvGrpSpPr>
        <p:grpSpPr>
          <a:xfrm>
            <a:off x="422383" y="1370383"/>
            <a:ext cx="2467604" cy="1938590"/>
            <a:chOff x="568859" y="1415783"/>
            <a:chExt cx="2467604" cy="1938590"/>
          </a:xfrm>
        </p:grpSpPr>
        <p:pic>
          <p:nvPicPr>
            <p:cNvPr id="9" name="그림 8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672428" y="1415783"/>
              <a:ext cx="2249976" cy="17251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568859" y="3138929"/>
              <a:ext cx="246760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smtClean="0"/>
                <a:t>&lt;</a:t>
              </a:r>
              <a:r>
                <a:rPr lang="ko-KR" altLang="en-US" sz="800" smtClean="0"/>
                <a:t>횡단보도와 생활인구의 상관관계 분석 그래프</a:t>
              </a:r>
              <a:r>
                <a:rPr lang="en-US" altLang="ko-KR" sz="800" smtClean="0"/>
                <a:t>&gt;</a:t>
              </a:r>
              <a:endParaRPr lang="ko-KR" altLang="en-US" sz="800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-157471" y="3427363"/>
            <a:ext cx="3613143" cy="1897382"/>
            <a:chOff x="-1" y="3675501"/>
            <a:chExt cx="3613143" cy="1897382"/>
          </a:xfrm>
        </p:grpSpPr>
        <p:pic>
          <p:nvPicPr>
            <p:cNvPr id="10" name="그림 9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679745" y="3675501"/>
              <a:ext cx="2253652" cy="16993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-1" y="5357439"/>
              <a:ext cx="361314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smtClean="0"/>
                <a:t>&lt;</a:t>
              </a:r>
              <a:r>
                <a:rPr lang="ko-KR" altLang="en-US" sz="800" smtClean="0"/>
                <a:t>횡단보도와 버스정류장 상관관계 분석 그래프</a:t>
              </a:r>
              <a:r>
                <a:rPr lang="en-US" altLang="ko-KR" sz="800" smtClean="0"/>
                <a:t>&gt;</a:t>
              </a:r>
              <a:endParaRPr lang="ko-KR" altLang="en-US" sz="800"/>
            </a:p>
          </p:txBody>
        </p:sp>
      </p:grpSp>
      <p:pic>
        <p:nvPicPr>
          <p:cNvPr id="17" name="그림 16"/>
          <p:cNvPicPr/>
          <p:nvPr/>
        </p:nvPicPr>
        <p:blipFill>
          <a:blip r:embed="rId6"/>
          <a:stretch>
            <a:fillRect/>
          </a:stretch>
        </p:blipFill>
        <p:spPr>
          <a:xfrm>
            <a:off x="3004046" y="1370384"/>
            <a:ext cx="2210318" cy="17251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3163282" y="3087868"/>
            <a:ext cx="1842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mtClean="0"/>
              <a:t>&lt;</a:t>
            </a:r>
            <a:r>
              <a:rPr lang="ko-KR" altLang="en-US" sz="800" smtClean="0"/>
              <a:t>횡단보도와 </a:t>
            </a:r>
            <a:r>
              <a:rPr lang="en-US" altLang="ko-KR" sz="800" smtClean="0"/>
              <a:t>65</a:t>
            </a:r>
            <a:r>
              <a:rPr lang="ko-KR" altLang="en-US" sz="800" smtClean="0"/>
              <a:t>세 이상 노인인구의 상관관계 분석 그래프</a:t>
            </a:r>
            <a:r>
              <a:rPr lang="en-US" altLang="ko-KR" sz="800" smtClean="0"/>
              <a:t>&gt;</a:t>
            </a:r>
            <a:endParaRPr lang="ko-KR" altLang="en-US" sz="800"/>
          </a:p>
        </p:txBody>
      </p:sp>
      <p:pic>
        <p:nvPicPr>
          <p:cNvPr id="19" name="그림 18"/>
          <p:cNvPicPr/>
          <p:nvPr/>
        </p:nvPicPr>
        <p:blipFill>
          <a:blip r:embed="rId7"/>
          <a:stretch>
            <a:fillRect/>
          </a:stretch>
        </p:blipFill>
        <p:spPr>
          <a:xfrm>
            <a:off x="3004046" y="3429757"/>
            <a:ext cx="2210318" cy="16969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/>
          <p:cNvSpPr txBox="1"/>
          <p:nvPr/>
        </p:nvSpPr>
        <p:spPr>
          <a:xfrm>
            <a:off x="2873624" y="5133420"/>
            <a:ext cx="246760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mtClean="0"/>
              <a:t>&lt;</a:t>
            </a:r>
            <a:r>
              <a:rPr lang="ko-KR" altLang="en-US" sz="800" smtClean="0"/>
              <a:t>횡단보도와 집객시설 상관관계 분석 그래프</a:t>
            </a:r>
            <a:r>
              <a:rPr lang="en-US" altLang="ko-KR" sz="800" smtClean="0"/>
              <a:t>&gt;</a:t>
            </a:r>
            <a:endParaRPr lang="ko-KR" altLang="en-US" sz="80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9022" y="3442603"/>
            <a:ext cx="3388420" cy="8744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9023" y="4397314"/>
            <a:ext cx="3388420" cy="7284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그림 21"/>
          <p:cNvPicPr/>
          <p:nvPr/>
        </p:nvPicPr>
        <p:blipFill>
          <a:blip r:embed="rId10"/>
          <a:stretch>
            <a:fillRect/>
          </a:stretch>
        </p:blipFill>
        <p:spPr>
          <a:xfrm>
            <a:off x="5940085" y="1353450"/>
            <a:ext cx="2446294" cy="17251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/>
          <p:cNvSpPr txBox="1"/>
          <p:nvPr/>
        </p:nvSpPr>
        <p:spPr>
          <a:xfrm>
            <a:off x="5856377" y="3087868"/>
            <a:ext cx="2613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mtClean="0"/>
              <a:t>&lt;</a:t>
            </a:r>
            <a:r>
              <a:rPr lang="ko-KR" altLang="en-US" sz="800" smtClean="0"/>
              <a:t>횡단보도와 </a:t>
            </a:r>
            <a:r>
              <a:rPr lang="en-US" altLang="ko-KR" sz="800" smtClean="0"/>
              <a:t>14</a:t>
            </a:r>
            <a:r>
              <a:rPr lang="ko-KR" altLang="en-US" sz="800" smtClean="0"/>
              <a:t>세 미만 어린이인구의</a:t>
            </a:r>
            <a:endParaRPr lang="en-US" altLang="ko-KR" sz="800" smtClean="0"/>
          </a:p>
          <a:p>
            <a:pPr algn="ctr"/>
            <a:r>
              <a:rPr lang="ko-KR" altLang="en-US" sz="800" smtClean="0"/>
              <a:t>상관관계 분석 그래프</a:t>
            </a:r>
            <a:r>
              <a:rPr lang="en-US" altLang="ko-KR" sz="800" smtClean="0"/>
              <a:t>&gt;</a:t>
            </a:r>
            <a:endParaRPr lang="ko-KR" altLang="en-US" sz="800"/>
          </a:p>
        </p:txBody>
      </p:sp>
      <p:sp>
        <p:nvSpPr>
          <p:cNvPr id="24" name="TextBox 23"/>
          <p:cNvSpPr txBox="1"/>
          <p:nvPr/>
        </p:nvSpPr>
        <p:spPr>
          <a:xfrm>
            <a:off x="5856735" y="5117611"/>
            <a:ext cx="26137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mtClean="0"/>
              <a:t>&lt;</a:t>
            </a:r>
            <a:r>
              <a:rPr lang="ko-KR" altLang="en-US" sz="800" smtClean="0"/>
              <a:t>분석 결과</a:t>
            </a:r>
            <a:r>
              <a:rPr lang="en-US" altLang="ko-KR" sz="800" smtClean="0"/>
              <a:t>&gt;</a:t>
            </a:r>
            <a:endParaRPr lang="ko-KR" altLang="en-US" sz="800"/>
          </a:p>
        </p:txBody>
      </p:sp>
    </p:spTree>
    <p:extLst>
      <p:ext uri="{BB962C8B-B14F-4D97-AF65-F5344CB8AC3E}">
        <p14:creationId xmlns:p14="http://schemas.microsoft.com/office/powerpoint/2010/main" val="112652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60648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분석절차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068" y="1640770"/>
            <a:ext cx="672476" cy="67247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330" y="2941805"/>
            <a:ext cx="687371" cy="68737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86" y="1675711"/>
            <a:ext cx="743214" cy="74321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49660" y="3511651"/>
            <a:ext cx="23042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 smtClean="0"/>
              <a:t>횡단보도 데이터</a:t>
            </a:r>
            <a:endParaRPr lang="ko-KR" altLang="en-US" sz="1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-44406" y="2431563"/>
            <a:ext cx="17905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 err="1" smtClean="0"/>
              <a:t>집객시설</a:t>
            </a:r>
            <a:r>
              <a:rPr lang="ko-KR" altLang="en-US" sz="1000" b="1" dirty="0" smtClean="0"/>
              <a:t> 데이터</a:t>
            </a:r>
            <a:endParaRPr lang="ko-KR" altLang="en-US" sz="1000" b="1" dirty="0"/>
          </a:p>
        </p:txBody>
      </p:sp>
      <p:sp>
        <p:nvSpPr>
          <p:cNvPr id="10" name="아래쪽 화살표 9"/>
          <p:cNvSpPr/>
          <p:nvPr/>
        </p:nvSpPr>
        <p:spPr>
          <a:xfrm rot="18601842">
            <a:off x="1737664" y="1891728"/>
            <a:ext cx="216024" cy="941616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아래쪽 화살표 16"/>
          <p:cNvSpPr/>
          <p:nvPr/>
        </p:nvSpPr>
        <p:spPr>
          <a:xfrm rot="14024888">
            <a:off x="1703933" y="3683900"/>
            <a:ext cx="216024" cy="99358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86" y="3961117"/>
            <a:ext cx="778544" cy="77854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673" y="2764708"/>
            <a:ext cx="684230" cy="68423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-301235" y="4752409"/>
            <a:ext cx="23042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 smtClean="0"/>
              <a:t>버스정류장 데이터</a:t>
            </a:r>
            <a:endParaRPr lang="ko-KR" altLang="en-US" sz="1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3563888" y="3573016"/>
            <a:ext cx="2304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 smtClean="0"/>
              <a:t>생활인구 데이터</a:t>
            </a:r>
            <a:endParaRPr lang="ko-KR" altLang="en-US" sz="9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3948601" y="2386751"/>
            <a:ext cx="1534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 smtClean="0"/>
              <a:t>구별 기</a:t>
            </a:r>
            <a:r>
              <a:rPr lang="ko-KR" altLang="en-US" sz="900" b="1" dirty="0"/>
              <a:t>온</a:t>
            </a:r>
            <a:r>
              <a:rPr lang="ko-KR" altLang="en-US" sz="900" b="1" dirty="0" smtClean="0"/>
              <a:t> 데이터</a:t>
            </a:r>
            <a:endParaRPr lang="ko-KR" altLang="en-US" sz="900" b="1" dirty="0"/>
          </a:p>
        </p:txBody>
      </p:sp>
      <p:sp>
        <p:nvSpPr>
          <p:cNvPr id="26" name="TextBox 25"/>
          <p:cNvSpPr txBox="1"/>
          <p:nvPr/>
        </p:nvSpPr>
        <p:spPr>
          <a:xfrm rot="19364091">
            <a:off x="1092624" y="3887472"/>
            <a:ext cx="10761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상관관계 분석</a:t>
            </a:r>
            <a:endParaRPr lang="ko-KR" altLang="en-US" sz="800" dirty="0"/>
          </a:p>
        </p:txBody>
      </p:sp>
      <p:sp>
        <p:nvSpPr>
          <p:cNvPr id="27" name="TextBox 26"/>
          <p:cNvSpPr txBox="1"/>
          <p:nvPr/>
        </p:nvSpPr>
        <p:spPr>
          <a:xfrm rot="2337539">
            <a:off x="1496715" y="2077277"/>
            <a:ext cx="9094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상관관계 분석</a:t>
            </a:r>
            <a:endParaRPr lang="ko-KR" altLang="en-US" sz="800" dirty="0"/>
          </a:p>
        </p:txBody>
      </p:sp>
      <p:sp>
        <p:nvSpPr>
          <p:cNvPr id="28" name="덧셈 기호 27"/>
          <p:cNvSpPr/>
          <p:nvPr/>
        </p:nvSpPr>
        <p:spPr>
          <a:xfrm>
            <a:off x="4553997" y="2617583"/>
            <a:ext cx="324036" cy="324036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덧셈 기호 33"/>
          <p:cNvSpPr/>
          <p:nvPr/>
        </p:nvSpPr>
        <p:spPr>
          <a:xfrm>
            <a:off x="3246095" y="3007581"/>
            <a:ext cx="648072" cy="648072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5767320" y="1987847"/>
            <a:ext cx="2995216" cy="2783454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28600" indent="-228600" algn="just">
              <a:lnSpc>
                <a:spcPct val="150000"/>
              </a:lnSpc>
              <a:buAutoNum type="arabicPeriod"/>
            </a:pPr>
            <a:endParaRPr lang="en-US" altLang="ko-KR" sz="600" b="1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r>
              <a:rPr lang="ko-KR" altLang="en-US" sz="1100" b="1" smtClean="0">
                <a:latin typeface="+mn-ea"/>
                <a:sym typeface="Wingdings" pitchFamily="2" charset="2"/>
              </a:rPr>
              <a:t>상관관계 분석 결과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, 4</a:t>
            </a:r>
            <a:r>
              <a:rPr lang="ko-KR" altLang="en-US" sz="1100" b="1" smtClean="0">
                <a:latin typeface="+mn-ea"/>
                <a:sym typeface="Wingdings" pitchFamily="2" charset="2"/>
              </a:rPr>
              <a:t>가지 요인 추출 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(</a:t>
            </a:r>
            <a:r>
              <a:rPr lang="ko-KR" altLang="en-US" sz="1100" b="1" smtClean="0">
                <a:latin typeface="+mn-ea"/>
                <a:sym typeface="Wingdings" pitchFamily="2" charset="2"/>
              </a:rPr>
              <a:t>집객시설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, </a:t>
            </a:r>
            <a:r>
              <a:rPr lang="ko-KR" altLang="en-US" sz="1100" b="1" smtClean="0">
                <a:latin typeface="+mn-ea"/>
                <a:sym typeface="Wingdings" pitchFamily="2" charset="2"/>
              </a:rPr>
              <a:t>버스정류장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, </a:t>
            </a:r>
            <a:r>
              <a:rPr lang="ko-KR" altLang="en-US" sz="1100" b="1" smtClean="0">
                <a:latin typeface="+mn-ea"/>
                <a:sym typeface="Wingdings" pitchFamily="2" charset="2"/>
              </a:rPr>
              <a:t>생활인구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, </a:t>
            </a:r>
            <a:r>
              <a:rPr lang="ko-KR" altLang="en-US" sz="1100" b="1" smtClean="0">
                <a:latin typeface="+mn-ea"/>
                <a:sym typeface="Wingdings" pitchFamily="2" charset="2"/>
              </a:rPr>
              <a:t>노인인구</a:t>
            </a:r>
            <a:r>
              <a:rPr lang="en-US" altLang="ko-KR" sz="1100" b="1" smtClean="0">
                <a:latin typeface="+mn-ea"/>
                <a:sym typeface="Wingdings" pitchFamily="2" charset="2"/>
              </a:rPr>
              <a:t>)</a:t>
            </a:r>
          </a:p>
          <a:p>
            <a:pPr marL="228600" indent="-228600" algn="just">
              <a:lnSpc>
                <a:spcPct val="150000"/>
              </a:lnSpc>
              <a:buAutoNum type="arabicPeriod"/>
            </a:pPr>
            <a:endParaRPr lang="en-US" altLang="ko-KR" sz="800" b="1" dirty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r>
              <a:rPr lang="ko-KR" altLang="en-US" sz="1100" b="1" dirty="0" smtClean="0">
                <a:latin typeface="+mn-ea"/>
              </a:rPr>
              <a:t>구별 기</a:t>
            </a:r>
            <a:r>
              <a:rPr lang="ko-KR" altLang="en-US" sz="1100" b="1" dirty="0">
                <a:latin typeface="+mn-ea"/>
              </a:rPr>
              <a:t>온</a:t>
            </a:r>
            <a:r>
              <a:rPr lang="en-US" altLang="ko-KR" sz="1100" b="1" dirty="0" smtClean="0">
                <a:latin typeface="+mn-ea"/>
              </a:rPr>
              <a:t>, </a:t>
            </a:r>
            <a:r>
              <a:rPr lang="ko-KR" altLang="en-US" sz="1100" b="1" dirty="0" smtClean="0">
                <a:latin typeface="+mn-ea"/>
              </a:rPr>
              <a:t>생활인구</a:t>
            </a:r>
            <a:r>
              <a:rPr lang="en-US" altLang="ko-KR" sz="1100" b="1" dirty="0" smtClean="0">
                <a:latin typeface="+mn-ea"/>
              </a:rPr>
              <a:t>, </a:t>
            </a:r>
            <a:r>
              <a:rPr lang="ko-KR" altLang="en-US" sz="1100" b="1" dirty="0" smtClean="0">
                <a:latin typeface="+mn-ea"/>
              </a:rPr>
              <a:t>노인 인구 데이터를 이용하여 각각 순위</a:t>
            </a:r>
            <a:r>
              <a:rPr lang="en-US" altLang="ko-KR" sz="1100" b="1" dirty="0" smtClean="0">
                <a:latin typeface="+mn-ea"/>
              </a:rPr>
              <a:t>(Rank) </a:t>
            </a:r>
            <a:r>
              <a:rPr lang="ko-KR" altLang="en-US" sz="1100" b="1" dirty="0" smtClean="0">
                <a:latin typeface="+mn-ea"/>
              </a:rPr>
              <a:t>산</a:t>
            </a:r>
            <a:r>
              <a:rPr lang="ko-KR" altLang="en-US" sz="1100" b="1" dirty="0">
                <a:latin typeface="+mn-ea"/>
              </a:rPr>
              <a:t>출</a:t>
            </a:r>
            <a:endParaRPr lang="en-US" altLang="ko-KR" sz="1100" b="1" dirty="0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endParaRPr lang="en-US" altLang="ko-KR" sz="800" b="1" dirty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r>
              <a:rPr lang="ko-KR" altLang="en-US" sz="1100" b="1" dirty="0" smtClean="0">
                <a:latin typeface="+mn-ea"/>
              </a:rPr>
              <a:t>순위 데이터를 환산</a:t>
            </a:r>
            <a:r>
              <a:rPr lang="en-US" altLang="ko-KR" sz="1100" b="1" dirty="0" smtClean="0">
                <a:latin typeface="+mn-ea"/>
              </a:rPr>
              <a:t>, </a:t>
            </a:r>
            <a:r>
              <a:rPr lang="ko-KR" altLang="en-US" sz="1100" b="1" dirty="0" smtClean="0">
                <a:latin typeface="+mn-ea"/>
              </a:rPr>
              <a:t>합산하여 우선순위 지역</a:t>
            </a:r>
            <a:r>
              <a:rPr lang="en-US" altLang="ko-KR" sz="1100" b="1" dirty="0" smtClean="0">
                <a:latin typeface="+mn-ea"/>
              </a:rPr>
              <a:t>(</a:t>
            </a:r>
            <a:r>
              <a:rPr lang="ko-KR" altLang="en-US" sz="1100" b="1" dirty="0" smtClean="0">
                <a:latin typeface="+mn-ea"/>
              </a:rPr>
              <a:t>구</a:t>
            </a:r>
            <a:r>
              <a:rPr lang="en-US" altLang="ko-KR" sz="1100" b="1" dirty="0" smtClean="0">
                <a:latin typeface="+mn-ea"/>
              </a:rPr>
              <a:t>)</a:t>
            </a:r>
            <a:r>
              <a:rPr lang="ko-KR" altLang="en-US" sz="1100" b="1" dirty="0" smtClean="0">
                <a:latin typeface="+mn-ea"/>
              </a:rPr>
              <a:t> 도출</a:t>
            </a:r>
            <a:endParaRPr lang="en-US" altLang="ko-KR" sz="1100" b="1" dirty="0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endParaRPr lang="en-US" altLang="ko-KR" sz="800" b="1" dirty="0" smtClean="0">
              <a:latin typeface="+mn-ea"/>
            </a:endParaRPr>
          </a:p>
          <a:p>
            <a:pPr marL="228600" indent="-228600" algn="just">
              <a:lnSpc>
                <a:spcPct val="150000"/>
              </a:lnSpc>
              <a:buAutoNum type="arabicPeriod"/>
            </a:pPr>
            <a:r>
              <a:rPr lang="ko-KR" altLang="en-US" sz="1100" b="1" dirty="0" smtClean="0">
                <a:latin typeface="+mn-ea"/>
              </a:rPr>
              <a:t>위치 데이터와 병합</a:t>
            </a:r>
            <a:r>
              <a:rPr lang="en-US" altLang="ko-KR" sz="1100" b="1" dirty="0" smtClean="0">
                <a:latin typeface="+mn-ea"/>
              </a:rPr>
              <a:t>,</a:t>
            </a:r>
            <a:r>
              <a:rPr lang="ko-KR" altLang="en-US" sz="1100" b="1" dirty="0" smtClean="0">
                <a:latin typeface="+mn-ea"/>
              </a:rPr>
              <a:t> </a:t>
            </a:r>
            <a:r>
              <a:rPr lang="ko-KR" altLang="en-US" sz="1100" b="1" dirty="0" err="1" smtClean="0">
                <a:latin typeface="+mn-ea"/>
              </a:rPr>
              <a:t>그늘목</a:t>
            </a:r>
            <a:r>
              <a:rPr lang="ko-KR" altLang="en-US" sz="1100" b="1" dirty="0">
                <a:latin typeface="+mn-ea"/>
              </a:rPr>
              <a:t> </a:t>
            </a:r>
            <a:r>
              <a:rPr lang="ko-KR" altLang="en-US" sz="1100" b="1" dirty="0" smtClean="0">
                <a:latin typeface="+mn-ea"/>
              </a:rPr>
              <a:t>쉼터 최적 입지 선</a:t>
            </a:r>
            <a:r>
              <a:rPr lang="ko-KR" altLang="en-US" sz="1100" b="1" dirty="0">
                <a:latin typeface="+mn-ea"/>
              </a:rPr>
              <a:t>정</a:t>
            </a:r>
            <a:endParaRPr lang="en-US" altLang="ko-KR" sz="1100" b="1" dirty="0" smtClean="0"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51521" y="1568034"/>
            <a:ext cx="2952327" cy="3589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899554" y="1556792"/>
            <a:ext cx="1632924" cy="3600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덧셈 기호 28"/>
          <p:cNvSpPr/>
          <p:nvPr/>
        </p:nvSpPr>
        <p:spPr>
          <a:xfrm>
            <a:off x="4553997" y="3877909"/>
            <a:ext cx="324036" cy="324036"/>
          </a:xfrm>
          <a:prstGeom prst="mathPlus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330" y="4216661"/>
            <a:ext cx="689809" cy="689809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3563888" y="4883214"/>
            <a:ext cx="23042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 smtClean="0"/>
              <a:t>65</a:t>
            </a:r>
            <a:r>
              <a:rPr lang="ko-KR" altLang="en-US" sz="900" b="1" dirty="0" smtClean="0"/>
              <a:t>세 이상 노인 인구 데이터</a:t>
            </a:r>
            <a:endParaRPr lang="ko-KR" altLang="en-US" sz="9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067737" y="1291035"/>
            <a:ext cx="1319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위치 데이터</a:t>
            </a:r>
            <a:endParaRPr lang="ko-KR" altLang="en-US" sz="1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4056069" y="1256238"/>
            <a:ext cx="1319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순위 데이터</a:t>
            </a:r>
            <a:endParaRPr lang="ko-KR" altLang="en-US" sz="1200" b="1" dirty="0"/>
          </a:p>
        </p:txBody>
      </p:sp>
      <p:sp>
        <p:nvSpPr>
          <p:cNvPr id="4" name="직사각형 3"/>
          <p:cNvSpPr/>
          <p:nvPr/>
        </p:nvSpPr>
        <p:spPr>
          <a:xfrm>
            <a:off x="5765084" y="1556791"/>
            <a:ext cx="3015020" cy="3600399"/>
          </a:xfrm>
          <a:prstGeom prst="rect">
            <a:avLst/>
          </a:prstGeom>
          <a:noFill/>
          <a:ln>
            <a:solidFill>
              <a:srgbClr val="9BBB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72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설명 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(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서울시 기</a:t>
            </a:r>
            <a:r>
              <a:rPr lang="ko-KR" altLang="en-US" sz="2000" b="1" dirty="0">
                <a:solidFill>
                  <a:prstClr val="black"/>
                </a:solidFill>
              </a:rPr>
              <a:t>온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데이터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91678"/>
            <a:ext cx="5281430" cy="3689922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724128" y="1484784"/>
            <a:ext cx="3102892" cy="3696816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 anchor="ctr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1. 2017</a:t>
            </a:r>
            <a:r>
              <a:rPr lang="en-US" altLang="ko-KR" sz="1200" b="1" dirty="0">
                <a:latin typeface="+mn-ea"/>
              </a:rPr>
              <a:t>, 2018</a:t>
            </a:r>
            <a:r>
              <a:rPr lang="ko-KR" altLang="en-US" sz="1200" b="1" dirty="0">
                <a:latin typeface="+mn-ea"/>
              </a:rPr>
              <a:t>년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ko-KR" altLang="en-US" sz="1200" b="1" dirty="0">
                <a:latin typeface="+mn-ea"/>
              </a:rPr>
              <a:t>여름철 가장 더운 </a:t>
            </a:r>
            <a:r>
              <a:rPr lang="ko-KR" altLang="en-US" sz="1200" b="1" dirty="0" smtClean="0">
                <a:latin typeface="+mn-ea"/>
              </a:rPr>
              <a:t>시간대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  (6.20~8.31, </a:t>
            </a:r>
            <a:r>
              <a:rPr lang="en-US" altLang="ko-KR" sz="1200" b="1" dirty="0">
                <a:latin typeface="+mn-ea"/>
              </a:rPr>
              <a:t>13:00~15:</a:t>
            </a:r>
            <a:r>
              <a:rPr lang="en-US" altLang="ko-KR" sz="1200" b="1" dirty="0">
                <a:latin typeface="+mn-ea"/>
                <a:sym typeface="Wingdings" pitchFamily="2" charset="2"/>
              </a:rPr>
              <a:t>00</a:t>
            </a:r>
            <a:r>
              <a:rPr lang="en-US" altLang="ko-KR" sz="1200" b="1" dirty="0">
                <a:latin typeface="+mn-ea"/>
              </a:rPr>
              <a:t>) </a:t>
            </a:r>
            <a:r>
              <a:rPr lang="ko-KR" altLang="en-US" sz="1200" b="1" dirty="0" smtClean="0">
                <a:latin typeface="+mn-ea"/>
              </a:rPr>
              <a:t>기</a:t>
            </a:r>
            <a:r>
              <a:rPr lang="ko-KR" altLang="en-US" sz="1200" b="1" dirty="0">
                <a:latin typeface="+mn-ea"/>
              </a:rPr>
              <a:t>온</a:t>
            </a:r>
            <a:r>
              <a:rPr lang="ko-KR" altLang="en-US" sz="1200" b="1" dirty="0" smtClean="0">
                <a:latin typeface="+mn-ea"/>
              </a:rPr>
              <a:t> </a:t>
            </a:r>
            <a:r>
              <a:rPr lang="ko-KR" altLang="en-US" sz="1200" b="1" dirty="0" err="1">
                <a:latin typeface="+mn-ea"/>
              </a:rPr>
              <a:t>크롤링</a:t>
            </a:r>
            <a:r>
              <a:rPr lang="en-US" altLang="ko-KR" sz="1200" b="1" dirty="0">
                <a:latin typeface="+mn-ea"/>
              </a:rPr>
              <a:t> 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2. </a:t>
            </a:r>
            <a:r>
              <a:rPr lang="ko-KR" altLang="en-US" sz="1200" b="1" dirty="0" smtClean="0">
                <a:latin typeface="+mn-ea"/>
              </a:rPr>
              <a:t>상위 </a:t>
            </a:r>
            <a:r>
              <a:rPr lang="en-US" altLang="ko-KR" sz="1200" b="1" dirty="0" smtClean="0">
                <a:latin typeface="+mn-ea"/>
              </a:rPr>
              <a:t>10</a:t>
            </a:r>
            <a:r>
              <a:rPr lang="ko-KR" altLang="en-US" sz="1200" b="1" dirty="0" smtClean="0">
                <a:latin typeface="+mn-ea"/>
              </a:rPr>
              <a:t>개 구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① 중랑구 </a:t>
            </a:r>
            <a:r>
              <a:rPr lang="en-US" altLang="ko-KR" sz="1200" dirty="0" smtClean="0">
                <a:latin typeface="+mn-ea"/>
              </a:rPr>
              <a:t>30.3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    </a:t>
            </a:r>
            <a:r>
              <a:rPr lang="ko-KR" altLang="en-US" sz="1200" dirty="0" smtClean="0">
                <a:latin typeface="+mn-ea"/>
              </a:rPr>
              <a:t>① 영등포구 </a:t>
            </a:r>
            <a:r>
              <a:rPr lang="en-US" altLang="ko-KR" sz="1200" dirty="0">
                <a:latin typeface="+mn-ea"/>
              </a:rPr>
              <a:t>30.3</a:t>
            </a:r>
            <a:r>
              <a:rPr lang="ko-KR" altLang="en-US" sz="1200" dirty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latin typeface="+mn-ea"/>
              </a:rPr>
              <a:t>① </a:t>
            </a:r>
            <a:r>
              <a:rPr lang="ko-KR" altLang="en-US" sz="1200" dirty="0" smtClean="0">
                <a:latin typeface="+mn-ea"/>
              </a:rPr>
              <a:t>서초구 </a:t>
            </a:r>
            <a:r>
              <a:rPr lang="en-US" altLang="ko-KR" sz="1200" dirty="0">
                <a:latin typeface="+mn-ea"/>
              </a:rPr>
              <a:t>30.3</a:t>
            </a:r>
            <a:r>
              <a:rPr lang="ko-KR" altLang="en-US" sz="1200" dirty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    </a:t>
            </a:r>
            <a:r>
              <a:rPr lang="ko-KR" altLang="en-US" sz="1200" dirty="0" smtClean="0">
                <a:latin typeface="+mn-ea"/>
              </a:rPr>
              <a:t>④ 양천구 </a:t>
            </a:r>
            <a:r>
              <a:rPr lang="en-US" altLang="ko-KR" sz="1200" dirty="0" smtClean="0">
                <a:latin typeface="+mn-ea"/>
              </a:rPr>
              <a:t>30.2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④ 동작구 </a:t>
            </a:r>
            <a:r>
              <a:rPr lang="en-US" altLang="ko-KR" sz="1200" dirty="0" smtClean="0">
                <a:latin typeface="+mn-ea"/>
              </a:rPr>
              <a:t>30.2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    </a:t>
            </a:r>
            <a:r>
              <a:rPr lang="ko-KR" altLang="en-US" sz="1200" dirty="0" smtClean="0">
                <a:latin typeface="+mn-ea"/>
              </a:rPr>
              <a:t>⑥ 용산구 </a:t>
            </a:r>
            <a:r>
              <a:rPr lang="en-US" altLang="ko-KR" sz="1200" dirty="0" smtClean="0">
                <a:latin typeface="+mn-ea"/>
              </a:rPr>
              <a:t>30.1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⑦ 종로구 </a:t>
            </a:r>
            <a:r>
              <a:rPr lang="en-US" altLang="ko-KR" sz="1200" dirty="0" smtClean="0">
                <a:latin typeface="+mn-ea"/>
              </a:rPr>
              <a:t>30.0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    </a:t>
            </a:r>
            <a:r>
              <a:rPr lang="ko-KR" altLang="en-US" sz="1200" dirty="0" smtClean="0">
                <a:latin typeface="+mn-ea"/>
              </a:rPr>
              <a:t>⑦ 송파구 </a:t>
            </a:r>
            <a:r>
              <a:rPr lang="en-US" altLang="ko-KR" sz="1200" dirty="0" smtClean="0">
                <a:latin typeface="+mn-ea"/>
              </a:rPr>
              <a:t>30.0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latin typeface="+mn-ea"/>
              </a:rPr>
              <a:t>⑦</a:t>
            </a:r>
            <a:r>
              <a:rPr lang="ko-KR" altLang="en-US" sz="1200" dirty="0" smtClean="0">
                <a:latin typeface="+mn-ea"/>
              </a:rPr>
              <a:t> 강북구 </a:t>
            </a:r>
            <a:r>
              <a:rPr lang="en-US" altLang="ko-KR" sz="1200" dirty="0" smtClean="0">
                <a:latin typeface="+mn-ea"/>
              </a:rPr>
              <a:t>30.0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    </a:t>
            </a:r>
            <a:r>
              <a:rPr lang="ko-KR" altLang="en-US" sz="1200" dirty="0" smtClean="0">
                <a:latin typeface="+mn-ea"/>
              </a:rPr>
              <a:t>⑦ 강남구 </a:t>
            </a:r>
            <a:r>
              <a:rPr lang="en-US" altLang="ko-KR" sz="1200" dirty="0" smtClean="0">
                <a:latin typeface="+mn-ea"/>
              </a:rPr>
              <a:t>30.0</a:t>
            </a:r>
            <a:r>
              <a:rPr lang="ko-KR" altLang="en-US" sz="1200" dirty="0" smtClean="0">
                <a:latin typeface="+mn-ea"/>
              </a:rPr>
              <a:t>˚</a:t>
            </a:r>
            <a:r>
              <a:rPr lang="en-US" altLang="ko-KR" sz="1200" dirty="0" smtClean="0">
                <a:latin typeface="+mn-ea"/>
              </a:rPr>
              <a:t>C</a:t>
            </a:r>
            <a:endParaRPr lang="en-US" altLang="ko-KR" sz="1200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52539" y="5157192"/>
            <a:ext cx="27435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latin typeface="+mn-ea"/>
              </a:rPr>
              <a:t>&lt;</a:t>
            </a:r>
            <a:r>
              <a:rPr lang="ko-KR" altLang="en-US" sz="1000" dirty="0" smtClean="0">
                <a:latin typeface="+mn-ea"/>
              </a:rPr>
              <a:t>출처 </a:t>
            </a:r>
            <a:r>
              <a:rPr lang="en-US" altLang="ko-KR" sz="1000" dirty="0" smtClean="0">
                <a:latin typeface="+mn-ea"/>
              </a:rPr>
              <a:t>: </a:t>
            </a:r>
            <a:r>
              <a:rPr lang="ko-KR" altLang="en-US" sz="1000" dirty="0">
                <a:latin typeface="+mn-ea"/>
              </a:rPr>
              <a:t>기상청 지역별상세관측자료</a:t>
            </a:r>
            <a:r>
              <a:rPr lang="en-US" altLang="ko-KR" sz="1000" dirty="0">
                <a:latin typeface="+mn-ea"/>
              </a:rPr>
              <a:t>(</a:t>
            </a:r>
            <a:r>
              <a:rPr lang="en-US" altLang="ko-KR" sz="1000" dirty="0" smtClean="0">
                <a:latin typeface="+mn-ea"/>
              </a:rPr>
              <a:t>AWS)&gt;</a:t>
            </a:r>
            <a:endParaRPr lang="ko-KR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148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설명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(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생활인구 데이터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84785"/>
            <a:ext cx="5281430" cy="36471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</p:pic>
      <p:sp>
        <p:nvSpPr>
          <p:cNvPr id="3" name="TextBox 2"/>
          <p:cNvSpPr txBox="1"/>
          <p:nvPr/>
        </p:nvSpPr>
        <p:spPr>
          <a:xfrm>
            <a:off x="5724128" y="1484784"/>
            <a:ext cx="3102892" cy="3649191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 anchor="ctr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1. </a:t>
            </a:r>
            <a:r>
              <a:rPr lang="ko-KR" altLang="en-US" sz="1200" b="1" dirty="0" smtClean="0">
                <a:latin typeface="+mn-ea"/>
              </a:rPr>
              <a:t>기온 데이터와 동일 시간대 자료 이용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  (</a:t>
            </a:r>
            <a:r>
              <a:rPr lang="en-US" altLang="ko-KR" sz="1200" b="1" dirty="0">
                <a:latin typeface="+mn-ea"/>
              </a:rPr>
              <a:t>6.20~8.31 13:00~15:</a:t>
            </a:r>
            <a:r>
              <a:rPr lang="en-US" altLang="ko-KR" sz="1200" b="1" dirty="0">
                <a:latin typeface="+mn-ea"/>
                <a:sym typeface="Wingdings" pitchFamily="2" charset="2"/>
              </a:rPr>
              <a:t>00</a:t>
            </a:r>
            <a:r>
              <a:rPr lang="en-US" altLang="ko-KR" sz="1200" b="1" dirty="0">
                <a:latin typeface="+mn-ea"/>
              </a:rPr>
              <a:t>) 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ko-KR" sz="4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2. </a:t>
            </a:r>
            <a:r>
              <a:rPr lang="ko-KR" altLang="en-US" sz="1200" b="1" dirty="0" smtClean="0">
                <a:latin typeface="+mn-ea"/>
              </a:rPr>
              <a:t>상위 </a:t>
            </a:r>
            <a:r>
              <a:rPr lang="en-US" altLang="ko-KR" sz="1200" b="1" dirty="0" smtClean="0">
                <a:latin typeface="+mn-ea"/>
              </a:rPr>
              <a:t>10</a:t>
            </a:r>
            <a:r>
              <a:rPr lang="ko-KR" altLang="en-US" sz="1200" b="1" dirty="0" smtClean="0">
                <a:latin typeface="+mn-ea"/>
              </a:rPr>
              <a:t>개 동 </a:t>
            </a:r>
            <a:r>
              <a:rPr lang="en-US" altLang="ko-KR" sz="1050" dirty="0" smtClean="0">
                <a:latin typeface="+mn-ea"/>
              </a:rPr>
              <a:t>( </a:t>
            </a:r>
            <a:r>
              <a:rPr lang="ko-KR" altLang="en-US" sz="1050" dirty="0" smtClean="0">
                <a:latin typeface="+mn-ea"/>
              </a:rPr>
              <a:t>단위 </a:t>
            </a:r>
            <a:r>
              <a:rPr lang="en-US" altLang="ko-KR" sz="1050" dirty="0" smtClean="0">
                <a:latin typeface="+mn-ea"/>
              </a:rPr>
              <a:t>:</a:t>
            </a:r>
            <a:r>
              <a:rPr lang="ko-KR" altLang="en-US" sz="1050" dirty="0" smtClean="0">
                <a:latin typeface="+mn-ea"/>
              </a:rPr>
              <a:t> 명 </a:t>
            </a:r>
            <a:r>
              <a:rPr lang="en-US" altLang="ko-KR" sz="1050" dirty="0" smtClean="0">
                <a:latin typeface="+mn-ea"/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① 역삼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174,881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② </a:t>
            </a:r>
            <a:r>
              <a:rPr lang="ko-KR" altLang="en-US" sz="1200" dirty="0" err="1" smtClean="0">
                <a:latin typeface="+mn-ea"/>
              </a:rPr>
              <a:t>여의동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151,360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③ 종로</a:t>
            </a:r>
            <a:r>
              <a:rPr lang="en-US" altLang="ko-KR" sz="1200" dirty="0" smtClean="0">
                <a:latin typeface="+mn-ea"/>
              </a:rPr>
              <a:t>1.2.3.4</a:t>
            </a:r>
            <a:r>
              <a:rPr lang="ko-KR" altLang="en-US" sz="1200" dirty="0" smtClean="0">
                <a:latin typeface="+mn-ea"/>
              </a:rPr>
              <a:t>가동 </a:t>
            </a:r>
            <a:r>
              <a:rPr lang="en-US" altLang="ko-KR" sz="1200" dirty="0" smtClean="0">
                <a:latin typeface="+mn-ea"/>
              </a:rPr>
              <a:t>142,125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④ 서교동 </a:t>
            </a:r>
            <a:r>
              <a:rPr lang="en-US" altLang="ko-KR" sz="1200" dirty="0" smtClean="0">
                <a:latin typeface="+mn-ea"/>
              </a:rPr>
              <a:t>124,795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⑤ 명동</a:t>
            </a:r>
            <a:r>
              <a:rPr lang="en-US" altLang="ko-KR" sz="1200" dirty="0" smtClean="0">
                <a:latin typeface="+mn-ea"/>
              </a:rPr>
              <a:t> 108,116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⑥ 가산동 </a:t>
            </a:r>
            <a:r>
              <a:rPr lang="en-US" altLang="ko-KR" sz="1200" dirty="0" smtClean="0">
                <a:latin typeface="+mn-ea"/>
              </a:rPr>
              <a:t>105,273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⑦ 신촌동</a:t>
            </a:r>
            <a:r>
              <a:rPr lang="en-US" altLang="ko-KR" sz="1200" dirty="0" smtClean="0">
                <a:latin typeface="+mn-ea"/>
              </a:rPr>
              <a:t> 98,013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⑧ 서초</a:t>
            </a:r>
            <a:r>
              <a:rPr lang="en-US" altLang="ko-KR" sz="1200" dirty="0" smtClean="0">
                <a:latin typeface="+mn-ea"/>
              </a:rPr>
              <a:t>3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95,198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⑨ 삼성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94,905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⑩ </a:t>
            </a:r>
            <a:r>
              <a:rPr lang="ko-KR" altLang="en-US" sz="1200" dirty="0" err="1" smtClean="0">
                <a:latin typeface="+mn-ea"/>
              </a:rPr>
              <a:t>한강로동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81,151</a:t>
            </a:r>
            <a:endParaRPr lang="en-US" altLang="ko-KR" sz="1200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3528" y="1484785"/>
            <a:ext cx="5281430" cy="3647152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95536" y="1556792"/>
            <a:ext cx="5112568" cy="3528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243" y="1628800"/>
            <a:ext cx="4501527" cy="3172339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330" y="3962050"/>
            <a:ext cx="1270880" cy="1134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412579" y="5157192"/>
            <a:ext cx="27435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latin typeface="+mn-ea"/>
              </a:rPr>
              <a:t>&lt;</a:t>
            </a:r>
            <a:r>
              <a:rPr lang="ko-KR" altLang="en-US" sz="1000" dirty="0" smtClean="0">
                <a:latin typeface="+mn-ea"/>
              </a:rPr>
              <a:t>출처 </a:t>
            </a:r>
            <a:r>
              <a:rPr lang="en-US" altLang="ko-KR" sz="1000" dirty="0" smtClean="0">
                <a:latin typeface="+mn-ea"/>
              </a:rPr>
              <a:t>: </a:t>
            </a:r>
            <a:r>
              <a:rPr lang="ko-KR" altLang="en-US" sz="1000" dirty="0" err="1" smtClean="0">
                <a:latin typeface="+mn-ea"/>
              </a:rPr>
              <a:t>서울열린데이터광장</a:t>
            </a:r>
            <a:r>
              <a:rPr lang="en-US" altLang="ko-KR" sz="1000" dirty="0" smtClean="0">
                <a:latin typeface="+mn-ea"/>
              </a:rPr>
              <a:t>&gt;</a:t>
            </a:r>
            <a:endParaRPr lang="ko-KR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3180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그림1.png"/>
          <p:cNvPicPr>
            <a:picLocks noChangeAspect="1"/>
          </p:cNvPicPr>
          <p:nvPr/>
        </p:nvPicPr>
        <p:blipFill>
          <a:blip r:embed="rId2" cstate="print"/>
          <a:srcRect b="75341"/>
          <a:stretch>
            <a:fillRect/>
          </a:stretch>
        </p:blipFill>
        <p:spPr>
          <a:xfrm>
            <a:off x="2" y="5283252"/>
            <a:ext cx="9186863" cy="1574749"/>
          </a:xfrm>
          <a:prstGeom prst="rect">
            <a:avLst/>
          </a:prstGeom>
        </p:spPr>
      </p:pic>
      <p:pic>
        <p:nvPicPr>
          <p:cNvPr id="169" name="그림 168" descr="텍.png"/>
          <p:cNvPicPr>
            <a:picLocks noChangeAspect="1"/>
          </p:cNvPicPr>
          <p:nvPr/>
        </p:nvPicPr>
        <p:blipFill>
          <a:blip r:embed="rId3" cstate="print"/>
          <a:srcRect l="469" t="4513" r="781" b="5223"/>
          <a:stretch>
            <a:fillRect/>
          </a:stretch>
        </p:blipFill>
        <p:spPr>
          <a:xfrm>
            <a:off x="0" y="1"/>
            <a:ext cx="9144000" cy="571500"/>
          </a:xfrm>
          <a:prstGeom prst="rect">
            <a:avLst/>
          </a:prstGeom>
        </p:spPr>
      </p:pic>
      <p:sp>
        <p:nvSpPr>
          <p:cNvPr id="170" name="직사각형 169"/>
          <p:cNvSpPr/>
          <p:nvPr/>
        </p:nvSpPr>
        <p:spPr>
          <a:xfrm>
            <a:off x="7118016" y="251356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2</a:t>
            </a:r>
            <a:r>
              <a:rPr lang="en-US" altLang="ko-KR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.</a:t>
            </a:r>
            <a:r>
              <a:rPr lang="ko-KR" altLang="en-US" b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Narkisim" pitchFamily="34" charset="-79"/>
              </a:rPr>
              <a:t> 분석과정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  <a:cs typeface="Narkisim" pitchFamily="34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4800" y="85612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prstClr val="black"/>
                </a:solidFill>
              </a:rPr>
              <a:t> 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    데이터 설명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(65</a:t>
            </a:r>
            <a:r>
              <a:rPr lang="ko-KR" altLang="en-US" sz="2000" b="1" dirty="0" smtClean="0">
                <a:solidFill>
                  <a:prstClr val="black"/>
                </a:solidFill>
              </a:rPr>
              <a:t>세 이상 노인 인구 데이터</a:t>
            </a:r>
            <a:r>
              <a:rPr lang="en-US" altLang="ko-KR" sz="2000" b="1" dirty="0" smtClean="0">
                <a:solidFill>
                  <a:prstClr val="black"/>
                </a:solidFill>
              </a:rPr>
              <a:t>)</a:t>
            </a:r>
            <a:endParaRPr lang="ko-KR" altLang="en-US" sz="2000" b="1" dirty="0">
              <a:solidFill>
                <a:prstClr val="black"/>
              </a:solidFill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00" y="741983"/>
            <a:ext cx="514256" cy="51425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84785"/>
            <a:ext cx="5281430" cy="36471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</p:pic>
      <p:sp>
        <p:nvSpPr>
          <p:cNvPr id="3" name="TextBox 2"/>
          <p:cNvSpPr txBox="1"/>
          <p:nvPr/>
        </p:nvSpPr>
        <p:spPr>
          <a:xfrm>
            <a:off x="5724128" y="1484783"/>
            <a:ext cx="3102892" cy="3649191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wrap="square" rtlCol="0" anchor="ctr">
            <a:noAutofit/>
          </a:bodyPr>
          <a:lstStyle/>
          <a:p>
            <a:pPr marL="228600" indent="-228600" algn="just">
              <a:lnSpc>
                <a:spcPct val="150000"/>
              </a:lnSpc>
              <a:buAutoNum type="arabicPeriod"/>
            </a:pPr>
            <a:r>
              <a:rPr lang="ko-KR" altLang="en-US" sz="1200" b="1" dirty="0" smtClean="0">
                <a:latin typeface="+mn-ea"/>
              </a:rPr>
              <a:t>등록 기준 </a:t>
            </a:r>
            <a:r>
              <a:rPr lang="en-US" altLang="ko-KR" sz="1200" b="1" dirty="0" smtClean="0">
                <a:latin typeface="+mn-ea"/>
              </a:rPr>
              <a:t>65</a:t>
            </a:r>
            <a:r>
              <a:rPr lang="ko-KR" altLang="en-US" sz="1200" b="1" dirty="0" smtClean="0">
                <a:latin typeface="+mn-ea"/>
              </a:rPr>
              <a:t>세 이상 노인 인구</a:t>
            </a:r>
            <a:endParaRPr lang="en-US" altLang="ko-KR" sz="12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  </a:t>
            </a:r>
            <a:r>
              <a:rPr lang="ko-KR" altLang="en-US" sz="1200" b="1" dirty="0" smtClean="0">
                <a:latin typeface="+mn-ea"/>
              </a:rPr>
              <a:t> </a:t>
            </a:r>
            <a:r>
              <a:rPr lang="en-US" altLang="ko-KR" sz="1200" b="1" dirty="0" smtClean="0">
                <a:latin typeface="+mn-ea"/>
              </a:rPr>
              <a:t>( </a:t>
            </a:r>
            <a:r>
              <a:rPr lang="ko-KR" altLang="en-US" sz="1200" b="1" dirty="0" smtClean="0">
                <a:latin typeface="+mn-ea"/>
              </a:rPr>
              <a:t>무더위 취약계층 </a:t>
            </a:r>
            <a:r>
              <a:rPr lang="en-US" altLang="ko-KR" sz="1200" b="1" dirty="0" smtClean="0">
                <a:latin typeface="+mn-ea"/>
              </a:rPr>
              <a:t>)</a:t>
            </a:r>
          </a:p>
          <a:p>
            <a:pPr marL="228600" indent="-228600" algn="just">
              <a:lnSpc>
                <a:spcPct val="150000"/>
              </a:lnSpc>
              <a:buFontTx/>
              <a:buAutoNum type="arabicPeriod"/>
            </a:pPr>
            <a:endParaRPr lang="en-US" altLang="ko-KR" sz="500" b="1" dirty="0" smtClean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b="1" dirty="0" smtClean="0">
                <a:latin typeface="+mn-ea"/>
              </a:rPr>
              <a:t>2. </a:t>
            </a:r>
            <a:r>
              <a:rPr lang="ko-KR" altLang="en-US" sz="1200" b="1" dirty="0" smtClean="0">
                <a:latin typeface="+mn-ea"/>
              </a:rPr>
              <a:t>상위 </a:t>
            </a:r>
            <a:r>
              <a:rPr lang="en-US" altLang="ko-KR" sz="1200" b="1" dirty="0" smtClean="0">
                <a:latin typeface="+mn-ea"/>
              </a:rPr>
              <a:t>10</a:t>
            </a:r>
            <a:r>
              <a:rPr lang="ko-KR" altLang="en-US" sz="1200" b="1" dirty="0" smtClean="0">
                <a:latin typeface="+mn-ea"/>
              </a:rPr>
              <a:t>개 동 </a:t>
            </a:r>
            <a:r>
              <a:rPr lang="en-US" altLang="ko-KR" sz="1000" dirty="0" smtClean="0">
                <a:latin typeface="+mn-ea"/>
              </a:rPr>
              <a:t>(</a:t>
            </a:r>
            <a:r>
              <a:rPr lang="ko-KR" altLang="en-US" sz="1000" dirty="0" smtClean="0">
                <a:latin typeface="+mn-ea"/>
              </a:rPr>
              <a:t>단위 </a:t>
            </a:r>
            <a:r>
              <a:rPr lang="en-US" altLang="ko-KR" sz="1000" dirty="0" smtClean="0">
                <a:latin typeface="+mn-ea"/>
              </a:rPr>
              <a:t>:</a:t>
            </a:r>
            <a:r>
              <a:rPr lang="ko-KR" altLang="en-US" sz="1000" dirty="0" smtClean="0">
                <a:latin typeface="+mn-ea"/>
              </a:rPr>
              <a:t> 명</a:t>
            </a:r>
            <a:r>
              <a:rPr lang="en-US" altLang="ko-KR" sz="1000" dirty="0" smtClean="0">
                <a:latin typeface="+mn-ea"/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① 역</a:t>
            </a:r>
            <a:r>
              <a:rPr lang="ko-KR" altLang="en-US" sz="1200" dirty="0">
                <a:latin typeface="+mn-ea"/>
              </a:rPr>
              <a:t>촌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7,580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② 화곡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7,391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③ </a:t>
            </a:r>
            <a:r>
              <a:rPr lang="ko-KR" altLang="en-US" sz="1200" dirty="0" err="1" smtClean="0">
                <a:latin typeface="+mn-ea"/>
              </a:rPr>
              <a:t>진관동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7,070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④ 불광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7,068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⑤ 오류</a:t>
            </a:r>
            <a:r>
              <a:rPr lang="en-US" altLang="ko-KR" sz="1200" dirty="0" smtClean="0">
                <a:latin typeface="+mn-ea"/>
              </a:rPr>
              <a:t>2</a:t>
            </a:r>
            <a:r>
              <a:rPr lang="ko-KR" altLang="en-US" sz="1200" dirty="0" smtClean="0">
                <a:latin typeface="+mn-ea"/>
              </a:rPr>
              <a:t>동</a:t>
            </a:r>
            <a:r>
              <a:rPr lang="en-US" altLang="ko-KR" sz="1200" dirty="0" smtClean="0">
                <a:latin typeface="+mn-ea"/>
              </a:rPr>
              <a:t> 6,668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⑥ 길동 </a:t>
            </a:r>
            <a:r>
              <a:rPr lang="en-US" altLang="ko-KR" sz="1200" dirty="0" smtClean="0">
                <a:latin typeface="+mn-ea"/>
              </a:rPr>
              <a:t>6,644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⑦ 중계</a:t>
            </a:r>
            <a:r>
              <a:rPr lang="en-US" altLang="ko-KR" sz="1200" dirty="0" smtClean="0">
                <a:latin typeface="+mn-ea"/>
              </a:rPr>
              <a:t>2,3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6,636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⑧ 인수동 </a:t>
            </a:r>
            <a:r>
              <a:rPr lang="en-US" altLang="ko-KR" sz="1200" dirty="0" smtClean="0">
                <a:latin typeface="+mn-ea"/>
              </a:rPr>
              <a:t>6,339</a:t>
            </a:r>
            <a:endParaRPr lang="en-US" altLang="ko-KR" sz="1200" dirty="0"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⑨ 상도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6317</a:t>
            </a:r>
          </a:p>
          <a:p>
            <a:pPr algn="just">
              <a:lnSpc>
                <a:spcPct val="150000"/>
              </a:lnSpc>
            </a:pPr>
            <a:r>
              <a:rPr lang="ko-KR" altLang="en-US" sz="1200" dirty="0" smtClean="0">
                <a:latin typeface="+mn-ea"/>
              </a:rPr>
              <a:t>⑩ 상계</a:t>
            </a:r>
            <a:r>
              <a:rPr lang="en-US" altLang="ko-KR" sz="1200" dirty="0" smtClean="0">
                <a:latin typeface="+mn-ea"/>
              </a:rPr>
              <a:t>1</a:t>
            </a:r>
            <a:r>
              <a:rPr lang="ko-KR" altLang="en-US" sz="1200" dirty="0" smtClean="0">
                <a:latin typeface="+mn-ea"/>
              </a:rPr>
              <a:t>동 </a:t>
            </a:r>
            <a:r>
              <a:rPr lang="en-US" altLang="ko-KR" sz="1200" dirty="0" smtClean="0">
                <a:latin typeface="+mn-ea"/>
              </a:rPr>
              <a:t>6,126</a:t>
            </a:r>
            <a:endParaRPr lang="en-US" altLang="ko-KR" sz="1200" dirty="0"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3528" y="1484785"/>
            <a:ext cx="5281430" cy="3647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95536" y="1556792"/>
            <a:ext cx="5112568" cy="35283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4824536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376" y="3838722"/>
            <a:ext cx="1272884" cy="1223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772619" y="5157192"/>
            <a:ext cx="27435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latin typeface="+mn-ea"/>
              </a:rPr>
              <a:t>&lt;</a:t>
            </a:r>
            <a:r>
              <a:rPr lang="ko-KR" altLang="en-US" sz="1000" dirty="0" smtClean="0">
                <a:latin typeface="+mn-ea"/>
              </a:rPr>
              <a:t>출처 </a:t>
            </a:r>
            <a:r>
              <a:rPr lang="en-US" altLang="ko-KR" sz="1000" dirty="0" smtClean="0">
                <a:latin typeface="+mn-ea"/>
              </a:rPr>
              <a:t>: KOSIS&gt;</a:t>
            </a:r>
            <a:endParaRPr lang="ko-KR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588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5945</TotalTime>
  <Words>1390</Words>
  <Application>Microsoft Office PowerPoint</Application>
  <PresentationFormat>화면 슬라이드 쇼(4:3)</PresentationFormat>
  <Paragraphs>359</Paragraphs>
  <Slides>17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5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Office 테마</vt:lpstr>
      <vt:lpstr>1_Office 테마</vt:lpstr>
      <vt:lpstr>3_Office 테마</vt:lpstr>
      <vt:lpstr>4_Office 테마</vt:lpstr>
      <vt:lpstr>5_Office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SAMSUNG</dc:creator>
  <cp:lastModifiedBy>TJ</cp:lastModifiedBy>
  <cp:revision>142</cp:revision>
  <dcterms:created xsi:type="dcterms:W3CDTF">2015-01-08T13:11:12Z</dcterms:created>
  <dcterms:modified xsi:type="dcterms:W3CDTF">2019-07-05T03:47:21Z</dcterms:modified>
</cp:coreProperties>
</file>

<file path=docProps/thumbnail.jpeg>
</file>